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notesMasterIdLst>
    <p:notesMasterId r:id="rId36"/>
  </p:notesMasterIdLst>
  <p:sldIdLst>
    <p:sldId id="279" r:id="rId2"/>
    <p:sldId id="261" r:id="rId3"/>
    <p:sldId id="258" r:id="rId4"/>
    <p:sldId id="277" r:id="rId5"/>
    <p:sldId id="260" r:id="rId6"/>
    <p:sldId id="262" r:id="rId7"/>
    <p:sldId id="263" r:id="rId8"/>
    <p:sldId id="264" r:id="rId9"/>
    <p:sldId id="265" r:id="rId10"/>
    <p:sldId id="278" r:id="rId11"/>
    <p:sldId id="266" r:id="rId12"/>
    <p:sldId id="267" r:id="rId13"/>
    <p:sldId id="268" r:id="rId14"/>
    <p:sldId id="280" r:id="rId15"/>
    <p:sldId id="269" r:id="rId16"/>
    <p:sldId id="270" r:id="rId17"/>
    <p:sldId id="271" r:id="rId18"/>
    <p:sldId id="281" r:id="rId19"/>
    <p:sldId id="272" r:id="rId20"/>
    <p:sldId id="282" r:id="rId21"/>
    <p:sldId id="273" r:id="rId22"/>
    <p:sldId id="274" r:id="rId23"/>
    <p:sldId id="283" r:id="rId24"/>
    <p:sldId id="275" r:id="rId25"/>
    <p:sldId id="276" r:id="rId26"/>
    <p:sldId id="284" r:id="rId27"/>
    <p:sldId id="285" r:id="rId28"/>
    <p:sldId id="287" r:id="rId29"/>
    <p:sldId id="290" r:id="rId30"/>
    <p:sldId id="288" r:id="rId31"/>
    <p:sldId id="289" r:id="rId32"/>
    <p:sldId id="291" r:id="rId33"/>
    <p:sldId id="292" r:id="rId34"/>
    <p:sldId id="293"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06" autoAdjust="0"/>
    <p:restoredTop sz="98208" autoAdjust="0"/>
  </p:normalViewPr>
  <p:slideViewPr>
    <p:cSldViewPr>
      <p:cViewPr>
        <p:scale>
          <a:sx n="62" d="100"/>
          <a:sy n="62" d="100"/>
        </p:scale>
        <p:origin x="-1362" y="-29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2245E6-EB44-400B-8AAF-A9F21C21A0CE}" type="datetimeFigureOut">
              <a:rPr lang="fr-FR" smtClean="0"/>
              <a:pPr/>
              <a:t>12/10/2014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4F84BF-C71F-40E9-9A51-CA4A1FE3F94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34F84BF-C71F-40E9-9A51-CA4A1FE3F945}" type="slidenum">
              <a:rPr lang="fr-FR" smtClean="0"/>
              <a:pPr/>
              <a:t>25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F76FAB-11CE-457C-BD65-5B01B53CEBCE}" type="datetimeFigureOut">
              <a:rPr lang="fr-FR" smtClean="0"/>
              <a:pPr/>
              <a:t>12/10/2014</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B3C5512F-5127-475A-9D93-26D3BD2807E0}"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transition spd="slow" advClick="0" advTm="5000">
    <p:cover dir="l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F76FAB-11CE-457C-BD65-5B01B53CEBCE}" type="datetimeFigureOut">
              <a:rPr lang="fr-FR" smtClean="0"/>
              <a:pPr/>
              <a:t>12/10/2014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C5512F-5127-475A-9D93-26D3BD2807E0}" type="slidenum">
              <a:rPr lang="fr-FR" smtClean="0"/>
              <a:pPr/>
              <a:t>‹N°›</a:t>
            </a:fld>
            <a:endParaRPr lang="fr-FR"/>
          </a:p>
        </p:txBody>
      </p:sp>
    </p:spTree>
  </p:cSld>
  <p:clrMapOvr>
    <a:masterClrMapping/>
  </p:clrMapOvr>
  <p:transition spd="slow" advClick="0" advTm="5000">
    <p:cover dir="l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F76FAB-11CE-457C-BD65-5B01B53CEBCE}" type="datetimeFigureOut">
              <a:rPr lang="fr-FR" smtClean="0"/>
              <a:pPr/>
              <a:t>12/10/2014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C5512F-5127-475A-9D93-26D3BD2807E0}" type="slidenum">
              <a:rPr lang="fr-FR" smtClean="0"/>
              <a:pPr/>
              <a:t>‹N°›</a:t>
            </a:fld>
            <a:endParaRPr lang="fr-FR"/>
          </a:p>
        </p:txBody>
      </p:sp>
    </p:spTree>
  </p:cSld>
  <p:clrMapOvr>
    <a:masterClrMapping/>
  </p:clrMapOvr>
  <p:transition spd="slow" advClick="0" advTm="5000">
    <p:cover dir="l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AF76FAB-11CE-457C-BD65-5B01B53CEBCE}" type="datetimeFigureOut">
              <a:rPr lang="fr-FR" smtClean="0"/>
              <a:pPr/>
              <a:t>12/10/2014</a:t>
            </a:fld>
            <a:endParaRPr lang="fr-FR"/>
          </a:p>
        </p:txBody>
      </p:sp>
      <p:sp>
        <p:nvSpPr>
          <p:cNvPr id="9" name="Espace réservé du numéro de diapositive 8"/>
          <p:cNvSpPr>
            <a:spLocks noGrp="1"/>
          </p:cNvSpPr>
          <p:nvPr>
            <p:ph type="sldNum" sz="quarter" idx="15"/>
          </p:nvPr>
        </p:nvSpPr>
        <p:spPr/>
        <p:txBody>
          <a:bodyPr rtlCol="0"/>
          <a:lstStyle/>
          <a:p>
            <a:fld id="{B3C5512F-5127-475A-9D93-26D3BD2807E0}"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transition spd="slow" advClick="0" advTm="5000">
    <p:cover dir="l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F76FAB-11CE-457C-BD65-5B01B53CEBCE}" type="datetimeFigureOut">
              <a:rPr lang="fr-FR" smtClean="0"/>
              <a:pPr/>
              <a:t>12/10/2014</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B3C5512F-5127-475A-9D93-26D3BD2807E0}"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spd="slow" advClick="0" advTm="5000">
    <p:cover dir="l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F76FAB-11CE-457C-BD65-5B01B53CEBCE}" type="datetimeFigureOut">
              <a:rPr lang="fr-FR" smtClean="0"/>
              <a:pPr/>
              <a:t>12/10/2014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C5512F-5127-475A-9D93-26D3BD2807E0}"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slow" advClick="0" advTm="5000">
    <p:cover dir="l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AF76FAB-11CE-457C-BD65-5B01B53CEBCE}" type="datetimeFigureOut">
              <a:rPr lang="fr-FR" smtClean="0"/>
              <a:pPr/>
              <a:t>12/10/2014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3C5512F-5127-475A-9D93-26D3BD2807E0}"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transition spd="slow" advClick="0" advTm="5000">
    <p:cover dir="l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F76FAB-11CE-457C-BD65-5B01B53CEBCE}" type="datetimeFigureOut">
              <a:rPr lang="fr-FR" smtClean="0"/>
              <a:pPr/>
              <a:t>12/10/2014</a:t>
            </a:fld>
            <a:endParaRPr lang="fr-FR"/>
          </a:p>
        </p:txBody>
      </p:sp>
      <p:sp>
        <p:nvSpPr>
          <p:cNvPr id="7" name="Espace réservé du numéro de diapositive 6"/>
          <p:cNvSpPr>
            <a:spLocks noGrp="1"/>
          </p:cNvSpPr>
          <p:nvPr>
            <p:ph type="sldNum" sz="quarter" idx="11"/>
          </p:nvPr>
        </p:nvSpPr>
        <p:spPr/>
        <p:txBody>
          <a:bodyPr rtlCol="0"/>
          <a:lstStyle/>
          <a:p>
            <a:fld id="{B3C5512F-5127-475A-9D93-26D3BD2807E0}"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transition spd="slow" advClick="0" advTm="5000">
    <p:cover dir="l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F76FAB-11CE-457C-BD65-5B01B53CEBCE}" type="datetimeFigureOut">
              <a:rPr lang="fr-FR" smtClean="0"/>
              <a:pPr/>
              <a:t>12/10/2014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3C5512F-5127-475A-9D93-26D3BD2807E0}" type="slidenum">
              <a:rPr lang="fr-FR" smtClean="0"/>
              <a:pPr/>
              <a:t>‹N°›</a:t>
            </a:fld>
            <a:endParaRPr lang="fr-FR"/>
          </a:p>
        </p:txBody>
      </p:sp>
    </p:spTree>
  </p:cSld>
  <p:clrMapOvr>
    <a:masterClrMapping/>
  </p:clrMapOvr>
  <p:transition spd="slow" advClick="0" advTm="5000">
    <p:cover dir="l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AF76FAB-11CE-457C-BD65-5B01B53CEBCE}" type="datetimeFigureOut">
              <a:rPr lang="fr-FR" smtClean="0"/>
              <a:pPr/>
              <a:t>12/10/2014</a:t>
            </a:fld>
            <a:endParaRPr lang="fr-FR"/>
          </a:p>
        </p:txBody>
      </p:sp>
      <p:sp>
        <p:nvSpPr>
          <p:cNvPr id="22" name="Espace réservé du numéro de diapositive 21"/>
          <p:cNvSpPr>
            <a:spLocks noGrp="1"/>
          </p:cNvSpPr>
          <p:nvPr>
            <p:ph type="sldNum" sz="quarter" idx="15"/>
          </p:nvPr>
        </p:nvSpPr>
        <p:spPr/>
        <p:txBody>
          <a:bodyPr rtlCol="0"/>
          <a:lstStyle/>
          <a:p>
            <a:fld id="{B3C5512F-5127-475A-9D93-26D3BD2807E0}"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transition spd="slow" advClick="0" advTm="5000">
    <p:cover dir="l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F76FAB-11CE-457C-BD65-5B01B53CEBCE}" type="datetimeFigureOut">
              <a:rPr lang="fr-FR" smtClean="0"/>
              <a:pPr/>
              <a:t>12/10/2014</a:t>
            </a:fld>
            <a:endParaRPr lang="fr-FR"/>
          </a:p>
        </p:txBody>
      </p:sp>
      <p:sp>
        <p:nvSpPr>
          <p:cNvPr id="18" name="Espace réservé du numéro de diapositive 17"/>
          <p:cNvSpPr>
            <a:spLocks noGrp="1"/>
          </p:cNvSpPr>
          <p:nvPr>
            <p:ph type="sldNum" sz="quarter" idx="11"/>
          </p:nvPr>
        </p:nvSpPr>
        <p:spPr/>
        <p:txBody>
          <a:bodyPr rtlCol="0"/>
          <a:lstStyle/>
          <a:p>
            <a:fld id="{B3C5512F-5127-475A-9D93-26D3BD2807E0}"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transition spd="slow" advClick="0" advTm="5000">
    <p:cover dir="l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F76FAB-11CE-457C-BD65-5B01B53CEBCE}" type="datetimeFigureOut">
              <a:rPr lang="fr-FR" smtClean="0"/>
              <a:pPr/>
              <a:t>12/10/2014</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3C5512F-5127-475A-9D93-26D3BD2807E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ransition spd="slow" advClick="0" advTm="5000">
    <p:cover dir="lu"/>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file:///C:\Users\ASUS\Music\Wolfgang%20Amadeus%20Mozart%20-%20Piano%20Concerto%20No.%2021%20-%20Andante.wav" TargetMode="External"/><Relationship Id="rId1" Type="http://schemas.openxmlformats.org/officeDocument/2006/relationships/tags" Target="../tags/tag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http://fr.wikipedia.org/wiki/1877" TargetMode="External"/><Relationship Id="rId13" Type="http://schemas.openxmlformats.org/officeDocument/2006/relationships/hyperlink" Target="http://fr.wikipedia.org/wiki/Princesse_Mathilde" TargetMode="External"/><Relationship Id="rId3" Type="http://schemas.openxmlformats.org/officeDocument/2006/relationships/hyperlink" Target="http://fr.wikipedia.org/wiki/Chien_d'arr%C3%AAt" TargetMode="External"/><Relationship Id="rId7" Type="http://schemas.openxmlformats.org/officeDocument/2006/relationships/hyperlink" Target="http://fr.wikipedia.org/wiki/Mai_1877" TargetMode="External"/><Relationship Id="rId12" Type="http://schemas.openxmlformats.org/officeDocument/2006/relationships/hyperlink" Target="http://fr.wikipedia.org/wiki/Suzanne_Lagier" TargetMode="External"/><Relationship Id="rId2" Type="http://schemas.openxmlformats.org/officeDocument/2006/relationships/hyperlink" Target="http://fr.wikipedia.org/wiki/Chasse" TargetMode="External"/><Relationship Id="rId1" Type="http://schemas.openxmlformats.org/officeDocument/2006/relationships/slideLayout" Target="../slideLayouts/slideLayout7.xml"/><Relationship Id="rId6" Type="http://schemas.openxmlformats.org/officeDocument/2006/relationships/hyperlink" Target="http://fr.wikipedia.org/wiki/31_mai" TargetMode="External"/><Relationship Id="rId11" Type="http://schemas.openxmlformats.org/officeDocument/2006/relationships/hyperlink" Target="http://fr.wikipedia.org/wiki/Valtesse_de_La_Bigne" TargetMode="External"/><Relationship Id="rId5" Type="http://schemas.openxmlformats.org/officeDocument/2006/relationships/hyperlink" Target="http://fr.wikipedia.org/wiki/Litt%C3%A9rature" TargetMode="External"/><Relationship Id="rId15" Type="http://schemas.openxmlformats.org/officeDocument/2006/relationships/hyperlink" Target="http://fr.wikipedia.org/wiki/%C3%80_la_feuille_de_rose,_maison_turque" TargetMode="External"/><Relationship Id="rId10" Type="http://schemas.openxmlformats.org/officeDocument/2006/relationships/hyperlink" Target="http://fr.wikipedia.org/wiki/%C3%89mile_Zola" TargetMode="External"/><Relationship Id="rId4" Type="http://schemas.openxmlformats.org/officeDocument/2006/relationships/hyperlink" Target="http://fr.wikipedia.org/wiki/Journalisme" TargetMode="External"/><Relationship Id="rId9" Type="http://schemas.openxmlformats.org/officeDocument/2006/relationships/hyperlink" Target="http://fr.wikipedia.org/wiki/6e_arrondissement_de_Paris" TargetMode="External"/><Relationship Id="rId14" Type="http://schemas.openxmlformats.org/officeDocument/2006/relationships/hyperlink" Target="http://fr.wikipedia.org/wiki/Edmond_de_Goncourt"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fr.wiktionary.org/wiki/caleux" TargetMode="External"/><Relationship Id="rId13" Type="http://schemas.openxmlformats.org/officeDocument/2006/relationships/hyperlink" Target="http://fr.wikipedia.org/wiki/Gil_Blas" TargetMode="External"/><Relationship Id="rId3" Type="http://schemas.openxmlformats.org/officeDocument/2006/relationships/hyperlink" Target="http://fr.wikipedia.org/wiki/Canton_du_Valais" TargetMode="External"/><Relationship Id="rId7" Type="http://schemas.openxmlformats.org/officeDocument/2006/relationships/hyperlink" Target="http://fr.wikipedia.org/wiki/1878" TargetMode="External"/><Relationship Id="rId12" Type="http://schemas.openxmlformats.org/officeDocument/2006/relationships/hyperlink" Target="http://fr.wikipedia.org/wiki/Le_Figaro" TargetMode="External"/><Relationship Id="rId2" Type="http://schemas.openxmlformats.org/officeDocument/2006/relationships/hyperlink" Target="http://fr.wikipedia.org/wiki/Lo%C3%A8che" TargetMode="External"/><Relationship Id="rId1" Type="http://schemas.openxmlformats.org/officeDocument/2006/relationships/slideLayout" Target="../slideLayouts/slideLayout7.xml"/><Relationship Id="rId6" Type="http://schemas.openxmlformats.org/officeDocument/2006/relationships/hyperlink" Target="http://fr.wikipedia.org/wiki/Ao%C3%BBt_1878" TargetMode="External"/><Relationship Id="rId11" Type="http://schemas.openxmlformats.org/officeDocument/2006/relationships/hyperlink" Target="http://fr.wikipedia.org/wiki/R%C3%A9alisme_(litt%C3%A9rature)" TargetMode="External"/><Relationship Id="rId5" Type="http://schemas.openxmlformats.org/officeDocument/2006/relationships/hyperlink" Target="http://fr.wikipedia.org/wiki/15_ao%C3%BBt" TargetMode="External"/><Relationship Id="rId15" Type="http://schemas.openxmlformats.org/officeDocument/2006/relationships/hyperlink" Target="http://fr.wikipedia.org/wiki/L'%C3%89cho_de_Paris" TargetMode="External"/><Relationship Id="rId10" Type="http://schemas.openxmlformats.org/officeDocument/2006/relationships/hyperlink" Target="http://fr.wikipedia.org/wiki/Naturalisme_(litt%C3%A9rature)" TargetMode="External"/><Relationship Id="rId4" Type="http://schemas.openxmlformats.org/officeDocument/2006/relationships/hyperlink" Target="http://fr.wikipedia.org/wiki/Suisse" TargetMode="External"/><Relationship Id="rId9" Type="http://schemas.openxmlformats.org/officeDocument/2006/relationships/hyperlink" Target="http://fr.wikipedia.org/wiki/%C3%89mile_Zola" TargetMode="External"/><Relationship Id="rId14" Type="http://schemas.openxmlformats.org/officeDocument/2006/relationships/hyperlink" Target="http://fr.wikipedia.org/wiki/Le_Gaulois_(France)"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fr.wikipedia.org/wiki/T%C3%B4tes" TargetMode="External"/><Relationship Id="rId3" Type="http://schemas.openxmlformats.org/officeDocument/2006/relationships/hyperlink" Target="http://fr.wikipedia.org/wiki/F%C3%A9vrier_1879" TargetMode="External"/><Relationship Id="rId7" Type="http://schemas.openxmlformats.org/officeDocument/2006/relationships/hyperlink" Target="http://fr.wikipedia.org/wiki/Auberge_du_cygne" TargetMode="External"/><Relationship Id="rId12" Type="http://schemas.openxmlformats.org/officeDocument/2006/relationships/hyperlink" Target="http://fr.wikipedia.org/wiki/1880" TargetMode="External"/><Relationship Id="rId2" Type="http://schemas.openxmlformats.org/officeDocument/2006/relationships/hyperlink" Target="http://fr.wikipedia.org/wiki/19_f%C3%A9vrier" TargetMode="External"/><Relationship Id="rId1" Type="http://schemas.openxmlformats.org/officeDocument/2006/relationships/slideLayout" Target="../slideLayouts/slideLayout7.xml"/><Relationship Id="rId6" Type="http://schemas.openxmlformats.org/officeDocument/2006/relationships/hyperlink" Target="http://fr.wikipedia.org/wiki/Boule_de_suif" TargetMode="External"/><Relationship Id="rId11" Type="http://schemas.openxmlformats.org/officeDocument/2006/relationships/hyperlink" Target="http://fr.wikipedia.org/wiki/Mai_1880" TargetMode="External"/><Relationship Id="rId5" Type="http://schemas.openxmlformats.org/officeDocument/2006/relationships/hyperlink" Target="http://fr.wikipedia.org/wiki/Les_Soir%C3%A9es_de_M%C3%A9dan" TargetMode="External"/><Relationship Id="rId10" Type="http://schemas.openxmlformats.org/officeDocument/2006/relationships/hyperlink" Target="http://fr.wikipedia.org/wiki/8_mai" TargetMode="External"/><Relationship Id="rId4" Type="http://schemas.openxmlformats.org/officeDocument/2006/relationships/hyperlink" Target="http://fr.wikipedia.org/wiki/1879" TargetMode="External"/><Relationship Id="rId9" Type="http://schemas.openxmlformats.org/officeDocument/2006/relationships/hyperlink" Target="http://fr.wikipedia.org/wiki/Madame_Bovary"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fr.wikipedia.org/wiki/Alger" TargetMode="External"/><Relationship Id="rId13" Type="http://schemas.openxmlformats.org/officeDocument/2006/relationships/hyperlink" Target="http://fr.wikipedia.org/wiki/Les_Mis%C3%A9rables" TargetMode="External"/><Relationship Id="rId3" Type="http://schemas.openxmlformats.org/officeDocument/2006/relationships/hyperlink" Target="http://fr.wikipedia.org/wiki/6_juillet" TargetMode="External"/><Relationship Id="rId7" Type="http://schemas.openxmlformats.org/officeDocument/2006/relationships/hyperlink" Target="http://fr.wikipedia.org/wiki/Le_Gaulois" TargetMode="External"/><Relationship Id="rId12" Type="http://schemas.openxmlformats.org/officeDocument/2006/relationships/hyperlink" Target="http://fr.wikipedia.org/wiki/L%C3%A9on_Tolsto%C3%AF" TargetMode="External"/><Relationship Id="rId2" Type="http://schemas.openxmlformats.org/officeDocument/2006/relationships/hyperlink" Target="http://fr.wikipedia.org/wiki/La_Maison_Tellier" TargetMode="External"/><Relationship Id="rId1" Type="http://schemas.openxmlformats.org/officeDocument/2006/relationships/slideLayout" Target="../slideLayouts/slideLayout7.xml"/><Relationship Id="rId6" Type="http://schemas.openxmlformats.org/officeDocument/2006/relationships/hyperlink" Target="http://fr.wikipedia.org/wiki/Afrique_du_Nord" TargetMode="External"/><Relationship Id="rId11" Type="http://schemas.openxmlformats.org/officeDocument/2006/relationships/hyperlink" Target="http://fr.wikipedia.org/wiki/Guy_de_Maupassant" TargetMode="External"/><Relationship Id="rId5" Type="http://schemas.openxmlformats.org/officeDocument/2006/relationships/hyperlink" Target="http://fr.wikipedia.org/wiki/1881" TargetMode="External"/><Relationship Id="rId10" Type="http://schemas.openxmlformats.org/officeDocument/2006/relationships/hyperlink" Target="http://fr.wikipedia.org/wiki/Une_vie_(roman)" TargetMode="External"/><Relationship Id="rId4" Type="http://schemas.openxmlformats.org/officeDocument/2006/relationships/hyperlink" Target="http://fr.wikipedia.org/wiki/Juillet_1881" TargetMode="External"/><Relationship Id="rId9" Type="http://schemas.openxmlformats.org/officeDocument/2006/relationships/hyperlink" Target="http://fr.wikipedia.org/wiki/1883"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fr.wikipedia.org/wiki/Bel-Ami" TargetMode="External"/><Relationship Id="rId13" Type="http://schemas.openxmlformats.org/officeDocument/2006/relationships/hyperlink" Target="http://fr.wikipedia.org/wiki/1885" TargetMode="External"/><Relationship Id="rId3" Type="http://schemas.openxmlformats.org/officeDocument/2006/relationships/hyperlink" Target="http://fr.wikipedia.org/wiki/F%C3%A9vrier_1883" TargetMode="External"/><Relationship Id="rId7" Type="http://schemas.openxmlformats.org/officeDocument/2006/relationships/hyperlink" Target="http://fr.wikipedia.org/wiki/Guerlain" TargetMode="External"/><Relationship Id="rId12" Type="http://schemas.openxmlformats.org/officeDocument/2006/relationships/hyperlink" Target="http://fr.wikipedia.org/wiki/Avril_1885" TargetMode="External"/><Relationship Id="rId2" Type="http://schemas.openxmlformats.org/officeDocument/2006/relationships/hyperlink" Target="http://fr.wikipedia.org/wiki/27_f%C3%A9vrier" TargetMode="External"/><Relationship Id="rId16" Type="http://schemas.openxmlformats.org/officeDocument/2006/relationships/hyperlink" Target="http://fr.wikipedia.org/wiki/Louis_Legrand" TargetMode="External"/><Relationship Id="rId1" Type="http://schemas.openxmlformats.org/officeDocument/2006/relationships/slideLayout" Target="../slideLayouts/slideLayout2.xml"/><Relationship Id="rId6" Type="http://schemas.openxmlformats.org/officeDocument/2006/relationships/hyperlink" Target="http://fr.wikipedia.org/wiki/Belgique" TargetMode="External"/><Relationship Id="rId11" Type="http://schemas.openxmlformats.org/officeDocument/2006/relationships/hyperlink" Target="http://fr.wikipedia.org/wiki/4_avril" TargetMode="External"/><Relationship Id="rId5" Type="http://schemas.openxmlformats.org/officeDocument/2006/relationships/hyperlink" Target="http://fr.wikipedia.org/wiki/Domesticit%C3%A9" TargetMode="External"/><Relationship Id="rId15" Type="http://schemas.openxmlformats.org/officeDocument/2006/relationships/hyperlink" Target="http://fr.wikipedia.org/wiki/Henri_Gervex" TargetMode="External"/><Relationship Id="rId10" Type="http://schemas.openxmlformats.org/officeDocument/2006/relationships/hyperlink" Target="http://fr.wikipedia.org/wiki/Italie" TargetMode="External"/><Relationship Id="rId4" Type="http://schemas.openxmlformats.org/officeDocument/2006/relationships/hyperlink" Target="http://fr.wikipedia.org/wiki/1883" TargetMode="External"/><Relationship Id="rId9" Type="http://schemas.openxmlformats.org/officeDocument/2006/relationships/hyperlink" Target="http://fr.wikipedia.org/wiki/Paris" TargetMode="External"/><Relationship Id="rId14" Type="http://schemas.openxmlformats.org/officeDocument/2006/relationships/hyperlink" Target="http://fr.wikipedia.org/wiki/Paul_Bourget"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fr.wikipedia.org/wiki/Seine" TargetMode="External"/><Relationship Id="rId3" Type="http://schemas.openxmlformats.org/officeDocument/2006/relationships/hyperlink" Target="http://fr.wikipedia.org/wiki/Maison_close" TargetMode="External"/><Relationship Id="rId7" Type="http://schemas.openxmlformats.org/officeDocument/2006/relationships/hyperlink" Target="http://fr.wikipedia.org/wiki/1885" TargetMode="External"/><Relationship Id="rId2" Type="http://schemas.openxmlformats.org/officeDocument/2006/relationships/hyperlink" Target="http://fr.wikipedia.org/wiki/Rome" TargetMode="External"/><Relationship Id="rId1" Type="http://schemas.openxmlformats.org/officeDocument/2006/relationships/slideLayout" Target="../slideLayouts/slideLayout7.xml"/><Relationship Id="rId6" Type="http://schemas.openxmlformats.org/officeDocument/2006/relationships/hyperlink" Target="http://fr.wikipedia.org/wiki/Juillet_1885" TargetMode="External"/><Relationship Id="rId5" Type="http://schemas.openxmlformats.org/officeDocument/2006/relationships/hyperlink" Target="http://fr.wikipedia.org/wiki/2_juillet" TargetMode="External"/><Relationship Id="rId4" Type="http://schemas.openxmlformats.org/officeDocument/2006/relationships/hyperlink" Target="http://fr.wikipedia.org/wiki/Palais_Farn%C3%A8se" TargetMode="External"/><Relationship Id="rId9" Type="http://schemas.openxmlformats.org/officeDocument/2006/relationships/hyperlink" Target="http://fr.wikipedia.org/wiki/Pierre_et_Jean"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fr.wikipedia.org/wiki/Sicile" TargetMode="External"/><Relationship Id="rId13" Type="http://schemas.openxmlformats.org/officeDocument/2006/relationships/hyperlink" Target="http://fr.wikipedia.org/wiki/Sur_l'eau_(nouvelle)" TargetMode="External"/><Relationship Id="rId18" Type="http://schemas.openxmlformats.org/officeDocument/2006/relationships/hyperlink" Target="http://fr.wikipedia.org/wiki/Edmond_de_Goncourt" TargetMode="External"/><Relationship Id="rId3" Type="http://schemas.openxmlformats.org/officeDocument/2006/relationships/hyperlink" Target="http://fr.wikipedia.org/wiki/M%C3%A9ditation" TargetMode="External"/><Relationship Id="rId7" Type="http://schemas.openxmlformats.org/officeDocument/2006/relationships/hyperlink" Target="http://fr.wikipedia.org/wiki/Bretagne" TargetMode="External"/><Relationship Id="rId12" Type="http://schemas.openxmlformats.org/officeDocument/2006/relationships/hyperlink" Target="http://fr.wikipedia.org/wiki/Saint-Tropez" TargetMode="External"/><Relationship Id="rId17" Type="http://schemas.openxmlformats.org/officeDocument/2006/relationships/hyperlink" Target="http://fr.wikipedia.org/wiki/Aix-les-Bains" TargetMode="External"/><Relationship Id="rId2" Type="http://schemas.openxmlformats.org/officeDocument/2006/relationships/hyperlink" Target="http://fr.wikipedia.org/wiki/Solitude" TargetMode="External"/><Relationship Id="rId16" Type="http://schemas.openxmlformats.org/officeDocument/2006/relationships/hyperlink" Target="http://fr.wikipedia.org/wiki/Taine" TargetMode="External"/><Relationship Id="rId1" Type="http://schemas.openxmlformats.org/officeDocument/2006/relationships/slideLayout" Target="../slideLayouts/slideLayout7.xml"/><Relationship Id="rId6" Type="http://schemas.openxmlformats.org/officeDocument/2006/relationships/hyperlink" Target="http://fr.wikipedia.org/wiki/Angleterre" TargetMode="External"/><Relationship Id="rId11" Type="http://schemas.openxmlformats.org/officeDocument/2006/relationships/hyperlink" Target="http://fr.wikipedia.org/wiki/Agay" TargetMode="External"/><Relationship Id="rId5" Type="http://schemas.openxmlformats.org/officeDocument/2006/relationships/hyperlink" Target="http://fr.wikipedia.org/wiki/Italie" TargetMode="External"/><Relationship Id="rId15" Type="http://schemas.openxmlformats.org/officeDocument/2006/relationships/hyperlink" Target="http://fr.wikipedia.org/wiki/Alexandre_Dumas_fils" TargetMode="External"/><Relationship Id="rId10" Type="http://schemas.openxmlformats.org/officeDocument/2006/relationships/hyperlink" Target="http://fr.wikipedia.org/wiki/Cannes" TargetMode="External"/><Relationship Id="rId19" Type="http://schemas.openxmlformats.org/officeDocument/2006/relationships/hyperlink" Target="http://fr.wikipedia.org/wiki/Fr%C3%A8res_Goncourt" TargetMode="External"/><Relationship Id="rId4" Type="http://schemas.openxmlformats.org/officeDocument/2006/relationships/hyperlink" Target="http://fr.wikipedia.org/wiki/Alg%C3%A9rie" TargetMode="External"/><Relationship Id="rId9" Type="http://schemas.openxmlformats.org/officeDocument/2006/relationships/hyperlink" Target="http://fr.wikipedia.org/wiki/Auvergne" TargetMode="External"/><Relationship Id="rId14" Type="http://schemas.openxmlformats.org/officeDocument/2006/relationships/hyperlink" Target="http://fr.wikipedia.org/wiki/Corse"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fr.wikipedia.org/wiki/Ballon_dirigeable" TargetMode="External"/><Relationship Id="rId13" Type="http://schemas.openxmlformats.org/officeDocument/2006/relationships/hyperlink" Target="http://fr.wikipedia.org/wiki/Escaut" TargetMode="External"/><Relationship Id="rId18" Type="http://schemas.openxmlformats.org/officeDocument/2006/relationships/hyperlink" Target="http://fr.wikipedia.org/wiki/1888" TargetMode="External"/><Relationship Id="rId3" Type="http://schemas.openxmlformats.org/officeDocument/2006/relationships/hyperlink" Target="http://fr.wikipedia.org/wiki/Auvergne" TargetMode="External"/><Relationship Id="rId21" Type="http://schemas.openxmlformats.org/officeDocument/2006/relationships/hyperlink" Target="http://fr.wikipedia.org/wiki/Cannes" TargetMode="External"/><Relationship Id="rId7" Type="http://schemas.openxmlformats.org/officeDocument/2006/relationships/hyperlink" Target="http://fr.wikipedia.org/wiki/Tour_Eiffel" TargetMode="External"/><Relationship Id="rId12" Type="http://schemas.openxmlformats.org/officeDocument/2006/relationships/hyperlink" Target="http://fr.wikipedia.org/wiki/Belgique" TargetMode="External"/><Relationship Id="rId17" Type="http://schemas.openxmlformats.org/officeDocument/2006/relationships/hyperlink" Target="http://fr.wikipedia.org/wiki/Janvier" TargetMode="External"/><Relationship Id="rId2" Type="http://schemas.openxmlformats.org/officeDocument/2006/relationships/hyperlink" Target="http://fr.wikipedia.org/wiki/1887" TargetMode="External"/><Relationship Id="rId16" Type="http://schemas.openxmlformats.org/officeDocument/2006/relationships/hyperlink" Target="http://fr.wikipedia.org/wiki/Tunisie" TargetMode="External"/><Relationship Id="rId20" Type="http://schemas.openxmlformats.org/officeDocument/2006/relationships/hyperlink" Target="http://fr.wikipedia.org/wiki/C%C3%B4tre" TargetMode="External"/><Relationship Id="rId1" Type="http://schemas.openxmlformats.org/officeDocument/2006/relationships/slideLayout" Target="../slideLayouts/slideLayout4.xml"/><Relationship Id="rId6" Type="http://schemas.openxmlformats.org/officeDocument/2006/relationships/hyperlink" Target="http://fr.wikipedia.org/wiki/Le_Temps_(1861-1942)" TargetMode="External"/><Relationship Id="rId11" Type="http://schemas.openxmlformats.org/officeDocument/2006/relationships/hyperlink" Target="http://fr.wikipedia.org/wiki/Quartier_de_la_Villette" TargetMode="External"/><Relationship Id="rId5" Type="http://schemas.openxmlformats.org/officeDocument/2006/relationships/hyperlink" Target="http://fr.wikipedia.org/wiki/Psychologie" TargetMode="External"/><Relationship Id="rId15" Type="http://schemas.openxmlformats.org/officeDocument/2006/relationships/hyperlink" Target="http://fr.wikipedia.org/wiki/Alg%C3%A9rie" TargetMode="External"/><Relationship Id="rId10" Type="http://schemas.openxmlformats.org/officeDocument/2006/relationships/hyperlink" Target="http://fr.wikipedia.org/wiki/Juillet_1887" TargetMode="External"/><Relationship Id="rId19" Type="http://schemas.openxmlformats.org/officeDocument/2006/relationships/hyperlink" Target="http://fr.wikipedia.org/wiki/Marseille" TargetMode="External"/><Relationship Id="rId4" Type="http://schemas.openxmlformats.org/officeDocument/2006/relationships/hyperlink" Target="http://fr.wikipedia.org/wiki/Mont-Oriol" TargetMode="External"/><Relationship Id="rId9" Type="http://schemas.openxmlformats.org/officeDocument/2006/relationships/hyperlink" Target="http://fr.wikipedia.org/wiki/8_juillet" TargetMode="External"/><Relationship Id="rId14" Type="http://schemas.openxmlformats.org/officeDocument/2006/relationships/hyperlink" Target="http://fr.wikipedia.org/wiki/Heist" TargetMode="External"/><Relationship Id="rId22" Type="http://schemas.openxmlformats.org/officeDocument/2006/relationships/hyperlink" Target="http://fr.wikipedia.org/wiki/Fort_comme_la_mort"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fr.wikipedia.org/wiki/18_ao%C3%BBt" TargetMode="External"/><Relationship Id="rId13" Type="http://schemas.openxmlformats.org/officeDocument/2006/relationships/hyperlink" Target="http://fr.wikipedia.org/wiki/Novembre_1889" TargetMode="External"/><Relationship Id="rId3" Type="http://schemas.openxmlformats.org/officeDocument/2006/relationships/hyperlink" Target="http://fr.wikipedia.org/wiki/6_mars" TargetMode="External"/><Relationship Id="rId7" Type="http://schemas.openxmlformats.org/officeDocument/2006/relationships/hyperlink" Target="http://fr.wikipedia.org/wiki/Centre_hospitalier_Le_Vinatier" TargetMode="External"/><Relationship Id="rId12" Type="http://schemas.openxmlformats.org/officeDocument/2006/relationships/hyperlink" Target="http://fr.wikipedia.org/wiki/13_novembre" TargetMode="External"/><Relationship Id="rId2" Type="http://schemas.openxmlformats.org/officeDocument/2006/relationships/hyperlink" Target="http://fr.wikipedia.org/wiki/Cantique_des_cantiques" TargetMode="External"/><Relationship Id="rId1" Type="http://schemas.openxmlformats.org/officeDocument/2006/relationships/slideLayout" Target="../slideLayouts/slideLayout2.xml"/><Relationship Id="rId6" Type="http://schemas.openxmlformats.org/officeDocument/2006/relationships/hyperlink" Target="http://fr.wikipedia.org/wiki/%C3%89mile_Blanche" TargetMode="External"/><Relationship Id="rId11" Type="http://schemas.openxmlformats.org/officeDocument/2006/relationships/hyperlink" Target="http://fr.wikipedia.org/wiki/Hermine_Lecomte_du_Nou%C3%BF" TargetMode="External"/><Relationship Id="rId5" Type="http://schemas.openxmlformats.org/officeDocument/2006/relationships/hyperlink" Target="http://fr.wikipedia.org/wiki/1889" TargetMode="External"/><Relationship Id="rId10" Type="http://schemas.openxmlformats.org/officeDocument/2006/relationships/hyperlink" Target="http://fr.wikipedia.org/wiki/%C3%89tretat" TargetMode="External"/><Relationship Id="rId4" Type="http://schemas.openxmlformats.org/officeDocument/2006/relationships/hyperlink" Target="http://fr.wikipedia.org/wiki/Mars_1889" TargetMode="External"/><Relationship Id="rId9" Type="http://schemas.openxmlformats.org/officeDocument/2006/relationships/hyperlink" Target="http://fr.wikipedia.org/wiki/Ao%C3%BBt_1889"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fr.wikipedia.org/wiki/Revue_des_Deux-Mondes" TargetMode="External"/><Relationship Id="rId3" Type="http://schemas.openxmlformats.org/officeDocument/2006/relationships/hyperlink" Target="http://fr.wikipedia.org/wiki/Syphilis" TargetMode="External"/><Relationship Id="rId7" Type="http://schemas.openxmlformats.org/officeDocument/2006/relationships/hyperlink" Target="http://fr.wikipedia.org/wiki/Notre_c%C5%93ur" TargetMode="External"/><Relationship Id="rId2" Type="http://schemas.openxmlformats.org/officeDocument/2006/relationships/hyperlink" Target="http://fr.wikipedia.org/wiki/Parano%C3%AFa" TargetMode="External"/><Relationship Id="rId1" Type="http://schemas.openxmlformats.org/officeDocument/2006/relationships/slideLayout" Target="../slideLayouts/slideLayout7.xml"/><Relationship Id="rId6" Type="http://schemas.openxmlformats.org/officeDocument/2006/relationships/hyperlink" Target="http://fr.wikipedia.org/wiki/G%C3%A9rardmer" TargetMode="External"/><Relationship Id="rId5" Type="http://schemas.openxmlformats.org/officeDocument/2006/relationships/hyperlink" Target="http://fr.wikipedia.org/wiki/Aix-les-Bains" TargetMode="External"/><Relationship Id="rId4" Type="http://schemas.openxmlformats.org/officeDocument/2006/relationships/hyperlink" Target="http://fr.wikipedia.org/wiki/Plombi%C3%A8res-les-Bains" TargetMode="External"/><Relationship Id="rId9" Type="http://schemas.openxmlformats.org/officeDocument/2006/relationships/hyperlink" Target="http://fr.wikipedia.org/wiki/Paul_Ollendorff"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hyperlink" Target="http://fr.wikipedia.org/wiki/Novembre_1890" TargetMode="External"/><Relationship Id="rId2" Type="http://schemas.openxmlformats.org/officeDocument/2006/relationships/hyperlink" Target="http://fr.wikipedia.org/wiki/23_novembre" TargetMode="External"/><Relationship Id="rId1" Type="http://schemas.openxmlformats.org/officeDocument/2006/relationships/slideLayout" Target="../slideLayouts/slideLayout2.xml"/><Relationship Id="rId6" Type="http://schemas.openxmlformats.org/officeDocument/2006/relationships/hyperlink" Target="http://fr.wikipedia.org/wiki/Jos%C3%A9-Maria_de_Heredia" TargetMode="External"/><Relationship Id="rId5" Type="http://schemas.openxmlformats.org/officeDocument/2006/relationships/hyperlink" Target="http://fr.wikipedia.org/wiki/Rouen" TargetMode="External"/><Relationship Id="rId4" Type="http://schemas.openxmlformats.org/officeDocument/2006/relationships/hyperlink" Target="http://fr.wikipedia.org/wiki/1890"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fr.wikipedia.org/wiki/Novembre_1890" TargetMode="External"/><Relationship Id="rId2" Type="http://schemas.openxmlformats.org/officeDocument/2006/relationships/hyperlink" Target="http://fr.wikipedia.org/wiki/23_novembre" TargetMode="External"/><Relationship Id="rId1" Type="http://schemas.openxmlformats.org/officeDocument/2006/relationships/slideLayout" Target="../slideLayouts/slideLayout7.xml"/><Relationship Id="rId6" Type="http://schemas.openxmlformats.org/officeDocument/2006/relationships/hyperlink" Target="http://fr.wikipedia.org/wiki/Jos%C3%A9-Maria_de_Heredia" TargetMode="External"/><Relationship Id="rId5" Type="http://schemas.openxmlformats.org/officeDocument/2006/relationships/hyperlink" Target="http://fr.wikipedia.org/wiki/Rouen" TargetMode="External"/><Relationship Id="rId4" Type="http://schemas.openxmlformats.org/officeDocument/2006/relationships/hyperlink" Target="http://fr.wikipedia.org/wiki/1890"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fr.wikipedia.org/wiki/%C3%89mile_Blanche" TargetMode="External"/><Relationship Id="rId13" Type="http://schemas.openxmlformats.org/officeDocument/2006/relationships/hyperlink" Target="http://fr.wikipedia.org/wiki/Sotteville_(homonymie)" TargetMode="External"/><Relationship Id="rId18" Type="http://schemas.openxmlformats.org/officeDocument/2006/relationships/hyperlink" Target="http://fr.wikipedia.org/wiki/%C3%89mile_Zola" TargetMode="External"/><Relationship Id="rId3" Type="http://schemas.openxmlformats.org/officeDocument/2006/relationships/hyperlink" Target="http://fr.wikipedia.org/wiki/2_janvier" TargetMode="External"/><Relationship Id="rId7" Type="http://schemas.openxmlformats.org/officeDocument/2006/relationships/hyperlink" Target="http://fr.wikipedia.org/wiki/Paris" TargetMode="External"/><Relationship Id="rId12" Type="http://schemas.openxmlformats.org/officeDocument/2006/relationships/hyperlink" Target="http://fr.wikipedia.org/wiki/1893" TargetMode="External"/><Relationship Id="rId17" Type="http://schemas.openxmlformats.org/officeDocument/2006/relationships/hyperlink" Target="http://fr.wikipedia.org/wiki/Cimeti%C3%A8re_du_Montparnasse" TargetMode="External"/><Relationship Id="rId2" Type="http://schemas.openxmlformats.org/officeDocument/2006/relationships/hyperlink" Target="http://fr.wikipedia.org/wiki/1er_janvier" TargetMode="External"/><Relationship Id="rId16" Type="http://schemas.openxmlformats.org/officeDocument/2006/relationships/hyperlink" Target="http://fr.wikipedia.org/wiki/%C3%89glise_Saint-Pierre-de-Chaillot" TargetMode="External"/><Relationship Id="rId1" Type="http://schemas.openxmlformats.org/officeDocument/2006/relationships/slideLayout" Target="../slideLayouts/slideLayout7.xml"/><Relationship Id="rId6" Type="http://schemas.openxmlformats.org/officeDocument/2006/relationships/hyperlink" Target="http://fr.wikipedia.org/wiki/Suicide" TargetMode="External"/><Relationship Id="rId11" Type="http://schemas.openxmlformats.org/officeDocument/2006/relationships/hyperlink" Target="http://fr.wikipedia.org/wiki/Juillet_1893" TargetMode="External"/><Relationship Id="rId5" Type="http://schemas.openxmlformats.org/officeDocument/2006/relationships/hyperlink" Target="http://fr.wikipedia.org/wiki/1892" TargetMode="External"/><Relationship Id="rId15" Type="http://schemas.openxmlformats.org/officeDocument/2006/relationships/hyperlink" Target="http://fr.wikipedia.org/wiki/8_juillet" TargetMode="External"/><Relationship Id="rId10" Type="http://schemas.openxmlformats.org/officeDocument/2006/relationships/hyperlink" Target="http://fr.wikipedia.org/wiki/6_juillet" TargetMode="External"/><Relationship Id="rId4" Type="http://schemas.openxmlformats.org/officeDocument/2006/relationships/hyperlink" Target="http://fr.wikipedia.org/wiki/Janvier_1892" TargetMode="External"/><Relationship Id="rId9" Type="http://schemas.openxmlformats.org/officeDocument/2006/relationships/hyperlink" Target="http://fr.wikipedia.org/wiki/Paralysie_g%C3%A9n%C3%A9rale" TargetMode="External"/><Relationship Id="rId14" Type="http://schemas.openxmlformats.org/officeDocument/2006/relationships/hyperlink" Target="http://fr.wikipedia.org/wiki/Yvetot"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fr.wikipedia.org/wiki/25_octobre" TargetMode="External"/><Relationship Id="rId2" Type="http://schemas.openxmlformats.org/officeDocument/2006/relationships/hyperlink" Target="http://fr.wikipedia.org/wiki/Soci%C3%A9t%C3%A9_des_gens_de_lettres" TargetMode="External"/><Relationship Id="rId1" Type="http://schemas.openxmlformats.org/officeDocument/2006/relationships/slideLayout" Target="../slideLayouts/slideLayout2.xml"/><Relationship Id="rId6" Type="http://schemas.openxmlformats.org/officeDocument/2006/relationships/hyperlink" Target="http://fr.wikipedia.org/wiki/Parc_Monceau" TargetMode="External"/><Relationship Id="rId5" Type="http://schemas.openxmlformats.org/officeDocument/2006/relationships/hyperlink" Target="http://fr.wikipedia.org/wiki/1897" TargetMode="External"/><Relationship Id="rId4" Type="http://schemas.openxmlformats.org/officeDocument/2006/relationships/hyperlink" Target="http://fr.wikipedia.org/wiki/Octobre_1897"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fr.wikipedia.org/wiki/Litt%C3%A9rature_fantastique" TargetMode="External"/><Relationship Id="rId3" Type="http://schemas.openxmlformats.org/officeDocument/2006/relationships/hyperlink" Target="http://fr.wikipedia.org/wiki/Genre_litt%C3%A9raire" TargetMode="External"/><Relationship Id="rId7" Type="http://schemas.openxmlformats.org/officeDocument/2006/relationships/hyperlink" Target="http://fr.wikipedia.org/wiki/D%C3%A9nouement" TargetMode="External"/><Relationship Id="rId2" Type="http://schemas.openxmlformats.org/officeDocument/2006/relationships/hyperlink" Target="http://fr.wikipedia.org/wiki/Moyen_%C3%82ge" TargetMode="External"/><Relationship Id="rId1" Type="http://schemas.openxmlformats.org/officeDocument/2006/relationships/slideLayout" Target="../slideLayouts/slideLayout6.xml"/><Relationship Id="rId6" Type="http://schemas.openxmlformats.org/officeDocument/2006/relationships/hyperlink" Target="http://fr.wikipedia.org/wiki/Conte" TargetMode="External"/><Relationship Id="rId5" Type="http://schemas.openxmlformats.org/officeDocument/2006/relationships/hyperlink" Target="http://fr.wikipedia.org/wiki/R%C3%A9alisme_(litt%C3%A9rature)" TargetMode="External"/><Relationship Id="rId10" Type="http://schemas.openxmlformats.org/officeDocument/2006/relationships/hyperlink" Target="http://fr.wikipedia.org/wiki/Science-fiction" TargetMode="External"/><Relationship Id="rId4" Type="http://schemas.openxmlformats.org/officeDocument/2006/relationships/hyperlink" Target="http://fr.wikipedia.org/wiki/Roman_(litt%C3%A9rature)" TargetMode="External"/><Relationship Id="rId9" Type="http://schemas.openxmlformats.org/officeDocument/2006/relationships/hyperlink" Target="http://fr.wikipedia.org/wiki/Roman_policier"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13" Type="http://schemas.openxmlformats.org/officeDocument/2006/relationships/hyperlink" Target="http://fr.wikipedia.org/wiki/API_p" TargetMode="External"/><Relationship Id="rId18" Type="http://schemas.openxmlformats.org/officeDocument/2006/relationships/hyperlink" Target="http://fr.wikipedia.org/wiki/%C3%89crivain_fran%C3%A7ais" TargetMode="External"/><Relationship Id="rId26" Type="http://schemas.openxmlformats.org/officeDocument/2006/relationships/hyperlink" Target="http://fr.wikipedia.org/wiki/Juillet_1893" TargetMode="External"/><Relationship Id="rId39" Type="http://schemas.openxmlformats.org/officeDocument/2006/relationships/hyperlink" Target="http://fr.wikipedia.org/wiki/1888_en_litt%C3%A9rature" TargetMode="External"/><Relationship Id="rId3" Type="http://schemas.openxmlformats.org/officeDocument/2006/relationships/hyperlink" Target="http://fr.wikipedia.org/wiki/Aide:Alphabet_phon%C3%A9tique_international" TargetMode="External"/><Relationship Id="rId21" Type="http://schemas.openxmlformats.org/officeDocument/2006/relationships/hyperlink" Target="http://fr.wikipedia.org/wiki/1850_en_litt%C3%A9rature" TargetMode="External"/><Relationship Id="rId34" Type="http://schemas.openxmlformats.org/officeDocument/2006/relationships/hyperlink" Target="http://fr.wikipedia.org/wiki/1883_en_litt%C3%A9rature" TargetMode="External"/><Relationship Id="rId42" Type="http://schemas.openxmlformats.org/officeDocument/2006/relationships/hyperlink" Target="http://fr.wikipedia.org/wiki/Boule_de_suif" TargetMode="External"/><Relationship Id="rId47" Type="http://schemas.openxmlformats.org/officeDocument/2006/relationships/hyperlink" Target="http://fr.wikipedia.org/wiki/Fantastique" TargetMode="External"/><Relationship Id="rId7" Type="http://schemas.openxmlformats.org/officeDocument/2006/relationships/hyperlink" Target="http://fr.wikipedia.org/wiki/API_(" TargetMode="External"/><Relationship Id="rId12" Type="http://schemas.openxmlformats.org/officeDocument/2006/relationships/hyperlink" Target="http://fr.wikipedia.org/wiki/API_." TargetMode="External"/><Relationship Id="rId17" Type="http://schemas.openxmlformats.org/officeDocument/2006/relationships/hyperlink" Target="http://fr.wikipedia.org/wiki/API_%C9%91%CC%83" TargetMode="External"/><Relationship Id="rId25" Type="http://schemas.openxmlformats.org/officeDocument/2006/relationships/hyperlink" Target="http://fr.wikipedia.org/wiki/6_juillet" TargetMode="External"/><Relationship Id="rId33" Type="http://schemas.openxmlformats.org/officeDocument/2006/relationships/hyperlink" Target="http://fr.wikipedia.org/wiki/Une_vie_(roman)" TargetMode="External"/><Relationship Id="rId38" Type="http://schemas.openxmlformats.org/officeDocument/2006/relationships/hyperlink" Target="http://fr.wikipedia.org/wiki/1887_en_litt%C3%A9rature" TargetMode="External"/><Relationship Id="rId46" Type="http://schemas.openxmlformats.org/officeDocument/2006/relationships/hyperlink" Target="http://fr.wikipedia.org/wiki/R%C3%A9alisme_(litt%C3%A9rature)" TargetMode="External"/><Relationship Id="rId2" Type="http://schemas.openxmlformats.org/officeDocument/2006/relationships/slideLayout" Target="../slideLayouts/slideLayout6.xml"/><Relationship Id="rId16" Type="http://schemas.openxmlformats.org/officeDocument/2006/relationships/hyperlink" Target="http://fr.wikipedia.org/wiki/API_s" TargetMode="External"/><Relationship Id="rId20" Type="http://schemas.openxmlformats.org/officeDocument/2006/relationships/hyperlink" Target="http://fr.wikipedia.org/wiki/Ao%C3%BBt_1850" TargetMode="External"/><Relationship Id="rId29" Type="http://schemas.openxmlformats.org/officeDocument/2006/relationships/hyperlink" Target="http://fr.wikipedia.org/wiki/Gustave_Flaubert" TargetMode="External"/><Relationship Id="rId41" Type="http://schemas.openxmlformats.org/officeDocument/2006/relationships/hyperlink" Target="http://fr.wikipedia.org/wiki/Conte" TargetMode="External"/><Relationship Id="rId1" Type="http://schemas.openxmlformats.org/officeDocument/2006/relationships/tags" Target="../tags/tag5.xml"/><Relationship Id="rId6" Type="http://schemas.openxmlformats.org/officeDocument/2006/relationships/hyperlink" Target="http://fr.wikipedia.org/wiki/API_d" TargetMode="External"/><Relationship Id="rId11" Type="http://schemas.openxmlformats.org/officeDocument/2006/relationships/hyperlink" Target="http://fr.wikipedia.org/wiki/API_o" TargetMode="External"/><Relationship Id="rId24" Type="http://schemas.openxmlformats.org/officeDocument/2006/relationships/hyperlink" Target="http://fr.wikipedia.org/wiki/Seine-Maritime" TargetMode="External"/><Relationship Id="rId32" Type="http://schemas.openxmlformats.org/officeDocument/2006/relationships/hyperlink" Target="http://fr.wikipedia.org/wiki/Roman_(litt%C3%A9rature)" TargetMode="External"/><Relationship Id="rId37" Type="http://schemas.openxmlformats.org/officeDocument/2006/relationships/hyperlink" Target="http://fr.wikipedia.org/wiki/Pierre_et_Jean" TargetMode="External"/><Relationship Id="rId40" Type="http://schemas.openxmlformats.org/officeDocument/2006/relationships/hyperlink" Target="http://fr.wikipedia.org/wiki/Nouvelle" TargetMode="External"/><Relationship Id="rId45" Type="http://schemas.openxmlformats.org/officeDocument/2006/relationships/hyperlink" Target="http://fr.wikipedia.org/wiki/Le_Horla" TargetMode="External"/><Relationship Id="rId5" Type="http://schemas.openxmlformats.org/officeDocument/2006/relationships/hyperlink" Target="http://fr.wikipedia.org/wiki/API_i" TargetMode="External"/><Relationship Id="rId15" Type="http://schemas.openxmlformats.org/officeDocument/2006/relationships/hyperlink" Target="http://fr.wikipedia.org/wiki/API_%CB%88" TargetMode="External"/><Relationship Id="rId23" Type="http://schemas.openxmlformats.org/officeDocument/2006/relationships/hyperlink" Target="http://fr.wikipedia.org/wiki/Tourville-sur-Arques" TargetMode="External"/><Relationship Id="rId28" Type="http://schemas.openxmlformats.org/officeDocument/2006/relationships/hyperlink" Target="http://fr.wikipedia.org/wiki/Paris" TargetMode="External"/><Relationship Id="rId36" Type="http://schemas.openxmlformats.org/officeDocument/2006/relationships/hyperlink" Target="http://fr.wikipedia.org/wiki/1885_en_litt%C3%A9rature" TargetMode="External"/><Relationship Id="rId49" Type="http://schemas.openxmlformats.org/officeDocument/2006/relationships/hyperlink" Target="http://fr.wikipedia.org/wiki/1890_en_litt%C3%A9rature" TargetMode="External"/><Relationship Id="rId10" Type="http://schemas.openxmlformats.org/officeDocument/2006/relationships/hyperlink" Target="http://fr.wikipedia.org/wiki/API_m" TargetMode="External"/><Relationship Id="rId19" Type="http://schemas.openxmlformats.org/officeDocument/2006/relationships/hyperlink" Target="http://fr.wikipedia.org/wiki/5_ao%C3%BBt" TargetMode="External"/><Relationship Id="rId31" Type="http://schemas.openxmlformats.org/officeDocument/2006/relationships/hyperlink" Target="http://fr.wikipedia.org/wiki/Litt%C3%A9rature_fran%C3%A7aise" TargetMode="External"/><Relationship Id="rId44" Type="http://schemas.openxmlformats.org/officeDocument/2006/relationships/hyperlink" Target="http://fr.wikipedia.org/wiki/Contes_de_la_b%C3%A9casse" TargetMode="External"/><Relationship Id="rId4" Type="http://schemas.openxmlformats.org/officeDocument/2006/relationships/hyperlink" Target="http://fr.wikipedia.org/wiki/API_g" TargetMode="External"/><Relationship Id="rId9" Type="http://schemas.openxmlformats.org/officeDocument/2006/relationships/hyperlink" Target="http://fr.wikipedia.org/wiki/API_)" TargetMode="External"/><Relationship Id="rId14" Type="http://schemas.openxmlformats.org/officeDocument/2006/relationships/hyperlink" Target="http://fr.wikipedia.org/wiki/API_a" TargetMode="External"/><Relationship Id="rId22" Type="http://schemas.openxmlformats.org/officeDocument/2006/relationships/hyperlink" Target="http://fr.wikipedia.org/wiki/Ch%C3%A2teau_de_Miromesnil" TargetMode="External"/><Relationship Id="rId27" Type="http://schemas.openxmlformats.org/officeDocument/2006/relationships/hyperlink" Target="http://fr.wikipedia.org/wiki/1893" TargetMode="External"/><Relationship Id="rId30" Type="http://schemas.openxmlformats.org/officeDocument/2006/relationships/hyperlink" Target="http://fr.wikipedia.org/wiki/%C3%89mile_Zola" TargetMode="External"/><Relationship Id="rId35" Type="http://schemas.openxmlformats.org/officeDocument/2006/relationships/hyperlink" Target="http://fr.wikipedia.org/wiki/Bel-Ami" TargetMode="External"/><Relationship Id="rId43" Type="http://schemas.openxmlformats.org/officeDocument/2006/relationships/hyperlink" Target="http://fr.wikipedia.org/wiki/1880_en_litt%C3%A9rature" TargetMode="External"/><Relationship Id="rId48" Type="http://schemas.openxmlformats.org/officeDocument/2006/relationships/hyperlink" Target="http://fr.wikipedia.org/wiki/Pessimisme" TargetMode="External"/><Relationship Id="rId8" Type="http://schemas.openxmlformats.org/officeDocument/2006/relationships/hyperlink" Target="http://fr.wikipedia.org/wiki/API_%C9%99"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fr.wikipedia.org/wiki/1846" TargetMode="External"/><Relationship Id="rId13" Type="http://schemas.openxmlformats.org/officeDocument/2006/relationships/hyperlink" Target="http://fr.wikipedia.org/wiki/Chirurgie" TargetMode="External"/><Relationship Id="rId18" Type="http://schemas.openxmlformats.org/officeDocument/2006/relationships/hyperlink" Target="http://fr.wikipedia.org/wiki/Lyc%C3%A9e_Henri-IV" TargetMode="External"/><Relationship Id="rId3" Type="http://schemas.openxmlformats.org/officeDocument/2006/relationships/hyperlink" Target="http://fr.wikipedia.org/wiki/Lorraine" TargetMode="External"/><Relationship Id="rId21" Type="http://schemas.openxmlformats.org/officeDocument/2006/relationships/hyperlink" Target="http://fr.wikipedia.org/wiki/%C3%89tretat" TargetMode="External"/><Relationship Id="rId7" Type="http://schemas.openxmlformats.org/officeDocument/2006/relationships/hyperlink" Target="http://fr.wikipedia.org/wiki/Juillet_1846" TargetMode="External"/><Relationship Id="rId12" Type="http://schemas.openxmlformats.org/officeDocument/2006/relationships/hyperlink" Target="http://fr.wikipedia.org/wiki/Gustave_Flaubert" TargetMode="External"/><Relationship Id="rId17" Type="http://schemas.openxmlformats.org/officeDocument/2006/relationships/hyperlink" Target="http://fr.wikipedia.org/wiki/Paris" TargetMode="External"/><Relationship Id="rId2" Type="http://schemas.openxmlformats.org/officeDocument/2006/relationships/slideLayout" Target="../slideLayouts/slideLayout7.xml"/><Relationship Id="rId16" Type="http://schemas.openxmlformats.org/officeDocument/2006/relationships/hyperlink" Target="http://fr.wikipedia.org/wiki/Le_Havre" TargetMode="External"/><Relationship Id="rId20" Type="http://schemas.openxmlformats.org/officeDocument/2006/relationships/hyperlink" Target="http://fr.wikipedia.org/wiki/1860" TargetMode="External"/><Relationship Id="rId1" Type="http://schemas.openxmlformats.org/officeDocument/2006/relationships/tags" Target="../tags/tag6.xml"/><Relationship Id="rId6" Type="http://schemas.openxmlformats.org/officeDocument/2006/relationships/hyperlink" Target="http://fr.wikipedia.org/wiki/9_juillet" TargetMode="External"/><Relationship Id="rId11" Type="http://schemas.openxmlformats.org/officeDocument/2006/relationships/hyperlink" Target="http://fr.wikipedia.org/wiki/Alfred_Le_Poittevin" TargetMode="External"/><Relationship Id="rId5" Type="http://schemas.openxmlformats.org/officeDocument/2006/relationships/hyperlink" Target="http://fr.wikipedia.org/wiki/Rouen" TargetMode="External"/><Relationship Id="rId15" Type="http://schemas.openxmlformats.org/officeDocument/2006/relationships/hyperlink" Target="http://fr.wikipedia.org/wiki/Grainville-Ymauville" TargetMode="External"/><Relationship Id="rId10" Type="http://schemas.openxmlformats.org/officeDocument/2006/relationships/hyperlink" Target="http://fr.wikipedia.org/wiki/Guy_de_Maupassant" TargetMode="External"/><Relationship Id="rId19" Type="http://schemas.openxmlformats.org/officeDocument/2006/relationships/hyperlink" Target="http://fr.wikipedia.org/wiki/D%C3%A9cembre" TargetMode="External"/><Relationship Id="rId4" Type="http://schemas.openxmlformats.org/officeDocument/2006/relationships/hyperlink" Target="http://fr.wikipedia.org/wiki/Seine-Maritime" TargetMode="External"/><Relationship Id="rId9" Type="http://schemas.openxmlformats.org/officeDocument/2006/relationships/hyperlink" Target="http://fr.wikipedia.org/wiki/Particule_(onomastique)" TargetMode="External"/><Relationship Id="rId14" Type="http://schemas.openxmlformats.org/officeDocument/2006/relationships/hyperlink" Target="http://fr.wikipedia.org/wiki/William_Shakespeare"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fr.wikipedia.org/wiki/Th%C3%A9%C3%A2tre" TargetMode="External"/><Relationship Id="rId13" Type="http://schemas.openxmlformats.org/officeDocument/2006/relationships/hyperlink" Target="http://fr.wikipedia.org/wiki/Baccalaur%C3%A9at_en_France" TargetMode="External"/><Relationship Id="rId18" Type="http://schemas.openxmlformats.org/officeDocument/2006/relationships/hyperlink" Target="http://fr.wikipedia.org/wiki/Artillerie" TargetMode="External"/><Relationship Id="rId3" Type="http://schemas.openxmlformats.org/officeDocument/2006/relationships/hyperlink" Target="http://fr.wikipedia.org/wiki/Yvetot" TargetMode="External"/><Relationship Id="rId7" Type="http://schemas.openxmlformats.org/officeDocument/2006/relationships/hyperlink" Target="http://fr.wikipedia.org/wiki/Po%C3%A9sie" TargetMode="External"/><Relationship Id="rId12" Type="http://schemas.openxmlformats.org/officeDocument/2006/relationships/hyperlink" Target="http://fr.wikipedia.org/wiki/Algernon_Swinburne" TargetMode="External"/><Relationship Id="rId17" Type="http://schemas.openxmlformats.org/officeDocument/2006/relationships/hyperlink" Target="http://fr.wikipedia.org/wiki/Guerre_franco-allemande_de_1870" TargetMode="External"/><Relationship Id="rId2" Type="http://schemas.openxmlformats.org/officeDocument/2006/relationships/slideLayout" Target="../slideLayouts/slideLayout7.xml"/><Relationship Id="rId16" Type="http://schemas.openxmlformats.org/officeDocument/2006/relationships/hyperlink" Target="http://fr.wikipedia.org/wiki/1870" TargetMode="External"/><Relationship Id="rId20" Type="http://schemas.openxmlformats.org/officeDocument/2006/relationships/hyperlink" Target="http://fr.wikipedia.org/wiki/Normandie" TargetMode="External"/><Relationship Id="rId1" Type="http://schemas.openxmlformats.org/officeDocument/2006/relationships/tags" Target="../tags/tag7.xml"/><Relationship Id="rId6" Type="http://schemas.openxmlformats.org/officeDocument/2006/relationships/hyperlink" Target="http://fr.wikipedia.org/wiki/Lyc%C3%A9e_Corneille_(Rouen)" TargetMode="External"/><Relationship Id="rId11" Type="http://schemas.openxmlformats.org/officeDocument/2006/relationships/hyperlink" Target="http://fr.wikipedia.org/wiki/%C3%89tretat" TargetMode="External"/><Relationship Id="rId5" Type="http://schemas.openxmlformats.org/officeDocument/2006/relationships/hyperlink" Target="http://fr.wikipedia.org/wiki/Religion" TargetMode="External"/><Relationship Id="rId15" Type="http://schemas.openxmlformats.org/officeDocument/2006/relationships/hyperlink" Target="http://fr.wikipedia.org/wiki/Paris" TargetMode="External"/><Relationship Id="rId10" Type="http://schemas.openxmlformats.org/officeDocument/2006/relationships/hyperlink" Target="http://fr.wikipedia.org/wiki/Gustave_Flaubert" TargetMode="External"/><Relationship Id="rId19" Type="http://schemas.openxmlformats.org/officeDocument/2006/relationships/hyperlink" Target="http://fr.wikipedia.org/wiki/Guy_de_Maupassant" TargetMode="External"/><Relationship Id="rId4" Type="http://schemas.openxmlformats.org/officeDocument/2006/relationships/hyperlink" Target="http://fr.wikipedia.org/wiki/Catholicisme" TargetMode="External"/><Relationship Id="rId9" Type="http://schemas.openxmlformats.org/officeDocument/2006/relationships/hyperlink" Target="http://fr.wikipedia.org/wiki/Louis_Bouilhet" TargetMode="External"/><Relationship Id="rId14" Type="http://schemas.openxmlformats.org/officeDocument/2006/relationships/hyperlink" Target="http://fr.wikipedia.org/wiki/Droit"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fr.wikipedia.org/wiki/Franc-ma%C3%A7onnerie" TargetMode="External"/><Relationship Id="rId3" Type="http://schemas.openxmlformats.org/officeDocument/2006/relationships/hyperlink" Target="http://fr.wikipedia.org/wiki/Pont-%C3%A0-Mousson" TargetMode="External"/><Relationship Id="rId7" Type="http://schemas.openxmlformats.org/officeDocument/2006/relationships/hyperlink" Target="http://fr.wikipedia.org/wiki/Catulle_Mend%C3%A8s" TargetMode="Externa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hyperlink" Target="http://fr.wikipedia.org/wiki/1876" TargetMode="External"/><Relationship Id="rId5" Type="http://schemas.openxmlformats.org/officeDocument/2006/relationships/hyperlink" Target="http://fr.wikipedia.org/wiki/Mars_1876" TargetMode="External"/><Relationship Id="rId10" Type="http://schemas.openxmlformats.org/officeDocument/2006/relationships/hyperlink" Target="http://fr.wikipedia.org/wiki/Syphilis" TargetMode="External"/><Relationship Id="rId4" Type="http://schemas.openxmlformats.org/officeDocument/2006/relationships/hyperlink" Target="http://fr.wikipedia.org/wiki/10_mars" TargetMode="External"/><Relationship Id="rId9" Type="http://schemas.openxmlformats.org/officeDocument/2006/relationships/hyperlink" Target="http://fr.wikipedia.org/wiki/Tourgueniev"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fr.wikipedia.org/wiki/Sartrouville" TargetMode="External"/><Relationship Id="rId13" Type="http://schemas.openxmlformats.org/officeDocument/2006/relationships/hyperlink" Target="http://fr.wikipedia.org/wiki/Croissy-sur-Seine" TargetMode="External"/><Relationship Id="rId3" Type="http://schemas.openxmlformats.org/officeDocument/2006/relationships/hyperlink" Target="http://fr.wikipedia.org/wiki/1872" TargetMode="External"/><Relationship Id="rId7" Type="http://schemas.openxmlformats.org/officeDocument/2006/relationships/hyperlink" Target="http://fr.wikipedia.org/wiki/Argenteuil_(Val-d'Oise)" TargetMode="External"/><Relationship Id="rId12" Type="http://schemas.openxmlformats.org/officeDocument/2006/relationships/hyperlink" Target="http://fr.wikipedia.org/wiki/La_Grenouill%C3%A8re_(lieu)" TargetMode="External"/><Relationship Id="rId2" Type="http://schemas.openxmlformats.org/officeDocument/2006/relationships/slideLayout" Target="../slideLayouts/slideLayout7.xml"/><Relationship Id="rId16" Type="http://schemas.openxmlformats.org/officeDocument/2006/relationships/hyperlink" Target="http://fr.wikipedia.org/wiki/Guy_de_Maupassant" TargetMode="External"/><Relationship Id="rId1" Type="http://schemas.openxmlformats.org/officeDocument/2006/relationships/tags" Target="../tags/tag9.xml"/><Relationship Id="rId6" Type="http://schemas.openxmlformats.org/officeDocument/2006/relationships/hyperlink" Target="http://fr.wikipedia.org/wiki/Bezons" TargetMode="External"/><Relationship Id="rId11" Type="http://schemas.openxmlformats.org/officeDocument/2006/relationships/hyperlink" Target="http://fr.wikipedia.org/wiki/Maison_Fournaise" TargetMode="External"/><Relationship Id="rId5" Type="http://schemas.openxmlformats.org/officeDocument/2006/relationships/hyperlink" Target="http://fr.wikipedia.org/wiki/Seine" TargetMode="External"/><Relationship Id="rId15" Type="http://schemas.openxmlformats.org/officeDocument/2006/relationships/hyperlink" Target="http://fr.wiktionary.org/wiki/feuille_de_rose" TargetMode="External"/><Relationship Id="rId10" Type="http://schemas.openxmlformats.org/officeDocument/2006/relationships/hyperlink" Target="http://fr.wikipedia.org/wiki/Bougival" TargetMode="External"/><Relationship Id="rId4" Type="http://schemas.openxmlformats.org/officeDocument/2006/relationships/hyperlink" Target="http://fr.wikipedia.org/wiki/1880" TargetMode="External"/><Relationship Id="rId9" Type="http://schemas.openxmlformats.org/officeDocument/2006/relationships/hyperlink" Target="http://fr.wikipedia.org/wiki/Chatou" TargetMode="External"/><Relationship Id="rId14" Type="http://schemas.openxmlformats.org/officeDocument/2006/relationships/hyperlink" Target="http://fr.wikipedia.org/wiki/Yo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85984" y="1916832"/>
            <a:ext cx="6172200" cy="2460854"/>
          </a:xfrm>
        </p:spPr>
        <p:txBody>
          <a:bodyPr>
            <a:normAutofit fontScale="90000"/>
          </a:bodyPr>
          <a:lstStyle/>
          <a:p>
            <a:pPr algn="ctr"/>
            <a:r>
              <a:rPr lang="fr-FR" sz="4400" dirty="0" smtClean="0">
                <a:latin typeface="Times New Roman" pitchFamily="18" charset="0"/>
                <a:cs typeface="Times New Roman" pitchFamily="18" charset="0"/>
              </a:rPr>
              <a:t>analyse sur la nouvelle aux champs </a:t>
            </a:r>
            <a:br>
              <a:rPr lang="fr-FR" sz="4400" dirty="0" smtClean="0">
                <a:latin typeface="Times New Roman" pitchFamily="18" charset="0"/>
                <a:cs typeface="Times New Roman" pitchFamily="18" charset="0"/>
              </a:rPr>
            </a:br>
            <a:r>
              <a:rPr lang="fr-FR" sz="4400" dirty="0" smtClean="0">
                <a:latin typeface="Times New Roman" pitchFamily="18" charset="0"/>
                <a:cs typeface="Times New Roman" pitchFamily="18" charset="0"/>
              </a:rPr>
              <a:t>&amp;</a:t>
            </a:r>
            <a:br>
              <a:rPr lang="fr-FR" sz="4400" dirty="0" smtClean="0">
                <a:latin typeface="Times New Roman" pitchFamily="18" charset="0"/>
                <a:cs typeface="Times New Roman" pitchFamily="18" charset="0"/>
              </a:rPr>
            </a:br>
            <a:r>
              <a:rPr lang="fr-FR" sz="4400" dirty="0" smtClean="0">
                <a:latin typeface="Times New Roman" pitchFamily="18" charset="0"/>
                <a:cs typeface="Times New Roman" pitchFamily="18" charset="0"/>
              </a:rPr>
              <a:t> Guy de Maupassant</a:t>
            </a:r>
            <a:endParaRPr lang="fr-FR" sz="4400" dirty="0">
              <a:latin typeface="Times New Roman" pitchFamily="18" charset="0"/>
              <a:cs typeface="Times New Roman" pitchFamily="18" charset="0"/>
            </a:endParaRPr>
          </a:p>
        </p:txBody>
      </p:sp>
      <p:pic>
        <p:nvPicPr>
          <p:cNvPr id="3" name="Wolfgang Amadeus Mozart - Piano Concerto No. 21 - Andante.wav">
            <a:hlinkClick r:id="" action="ppaction://media"/>
          </p:cNvPr>
          <p:cNvPicPr>
            <a:picLocks noRot="1" noChangeAspect="1"/>
          </p:cNvPicPr>
          <p:nvPr>
            <a:audioFile r:link="rId2"/>
          </p:nvPr>
        </p:nvPicPr>
        <p:blipFill>
          <a:blip r:embed="rId4" cstate="print"/>
          <a:stretch>
            <a:fillRect/>
          </a:stretch>
        </p:blipFill>
        <p:spPr>
          <a:xfrm>
            <a:off x="1691680" y="5805264"/>
            <a:ext cx="304800" cy="304800"/>
          </a:xfrm>
          <a:prstGeom prst="rect">
            <a:avLst/>
          </a:prstGeom>
        </p:spPr>
      </p:pic>
    </p:spTree>
    <p:custDataLst>
      <p:tags r:id="rId1"/>
    </p:custDataLst>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2" repeatCount="indefinite" fill="hold" display="0">
                  <p:stCondLst>
                    <p:cond delay="indefinite"/>
                  </p:stCondLst>
                  <p:endCondLst>
                    <p:cond evt="onPrev" delay="0">
                      <p:tgtEl>
                        <p:sldTgt/>
                      </p:tgtEl>
                    </p:cond>
                    <p:cond evt="onStopAudio" delay="0">
                      <p:tgtEl>
                        <p:sldTgt/>
                      </p:tgtEl>
                    </p:cond>
                  </p:endCondLst>
                </p:cTn>
                <p:tgtEl>
                  <p:spTgt spid="3"/>
                </p:tgtEl>
              </p:cMediaNode>
            </p:audio>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500042"/>
            <a:ext cx="7500990" cy="4606389"/>
          </a:xfrm>
          <a:prstGeom prst="rect">
            <a:avLst/>
          </a:prstGeom>
        </p:spPr>
        <p:txBody>
          <a:bodyPr wrap="square">
            <a:spAutoFit/>
          </a:bodyPr>
          <a:lstStyle/>
          <a:p>
            <a:pPr algn="just">
              <a:lnSpc>
                <a:spcPts val="2160"/>
              </a:lnSpc>
            </a:pPr>
            <a:r>
              <a:rPr lang="fr-FR" dirty="0" smtClean="0">
                <a:latin typeface="Times New Roman" pitchFamily="18" charset="0"/>
                <a:cs typeface="Times New Roman" pitchFamily="18" charset="0"/>
              </a:rPr>
              <a:t> 	Lui se fait appeler « Maistre Joseph Prunier, canoteur ès eaux de Bezons et lieux circonvoisins ». Une autre activité « physique » de Maupassant est la </a:t>
            </a:r>
            <a:r>
              <a:rPr lang="fr-FR" dirty="0" smtClean="0">
                <a:latin typeface="Times New Roman" pitchFamily="18" charset="0"/>
                <a:cs typeface="Times New Roman" pitchFamily="18" charset="0"/>
                <a:hlinkClick r:id="rId2" tooltip="Chasse"/>
              </a:rPr>
              <a:t>chasse</a:t>
            </a:r>
            <a:r>
              <a:rPr lang="fr-FR" dirty="0" smtClean="0">
                <a:latin typeface="Times New Roman" pitchFamily="18" charset="0"/>
                <a:cs typeface="Times New Roman" pitchFamily="18" charset="0"/>
              </a:rPr>
              <a:t> : il ne manquera que rarement « l'ouverture », dosant la poudre de ses cartouches et sélectionnant ses </a:t>
            </a:r>
            <a:r>
              <a:rPr lang="fr-FR" dirty="0" smtClean="0">
                <a:latin typeface="Times New Roman" pitchFamily="18" charset="0"/>
                <a:cs typeface="Times New Roman" pitchFamily="18" charset="0"/>
                <a:hlinkClick r:id="rId3" tooltip="Chien d'arrêt"/>
              </a:rPr>
              <a:t>chiens d'arrêt</a:t>
            </a:r>
            <a:r>
              <a:rPr lang="fr-FR" dirty="0" smtClean="0">
                <a:latin typeface="Times New Roman" pitchFamily="18" charset="0"/>
                <a:cs typeface="Times New Roman" pitchFamily="18" charset="0"/>
              </a:rPr>
              <a:t>. L'activité cynégétique de l'auteur est surtout présente dans l'imaginaire des contes, et les métaphores relatives au « beau sexe » tenant le rôle de « gibier » abondent.</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Flaubert le prend sous sa protection et devient pour lui une sorte de mentor littéraire, guidant ses débuts dans le </a:t>
            </a:r>
            <a:r>
              <a:rPr lang="fr-FR" dirty="0" smtClean="0">
                <a:latin typeface="Times New Roman" pitchFamily="18" charset="0"/>
                <a:cs typeface="Times New Roman" pitchFamily="18" charset="0"/>
                <a:hlinkClick r:id="rId4" tooltip="Journalisme"/>
              </a:rPr>
              <a:t>journalisme</a:t>
            </a:r>
            <a:r>
              <a:rPr lang="fr-FR" dirty="0" smtClean="0">
                <a:latin typeface="Times New Roman" pitchFamily="18" charset="0"/>
                <a:cs typeface="Times New Roman" pitchFamily="18" charset="0"/>
              </a:rPr>
              <a:t> et la </a:t>
            </a:r>
            <a:r>
              <a:rPr lang="fr-FR" dirty="0" smtClean="0">
                <a:latin typeface="Times New Roman" pitchFamily="18" charset="0"/>
                <a:cs typeface="Times New Roman" pitchFamily="18" charset="0"/>
                <a:hlinkClick r:id="rId5" tooltip="Littérature"/>
              </a:rPr>
              <a:t>littérature</a:t>
            </a:r>
            <a:r>
              <a:rPr lang="fr-FR" dirty="0" smtClean="0">
                <a:latin typeface="Times New Roman" pitchFamily="18" charset="0"/>
                <a:cs typeface="Times New Roman" pitchFamily="18" charset="0"/>
              </a:rPr>
              <a:t>.</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Le </a:t>
            </a:r>
            <a:r>
              <a:rPr lang="fr-FR" dirty="0" smtClean="0">
                <a:latin typeface="Times New Roman" pitchFamily="18" charset="0"/>
                <a:cs typeface="Times New Roman" pitchFamily="18" charset="0"/>
                <a:hlinkClick r:id="rId6" tooltip="31 mai"/>
              </a:rPr>
              <a:t>31</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7" tooltip="Mai 1877"/>
              </a:rPr>
              <a:t>mai</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8" tooltip="1877"/>
              </a:rPr>
              <a:t>1877</a:t>
            </a:r>
            <a:r>
              <a:rPr lang="fr-FR" dirty="0" smtClean="0">
                <a:latin typeface="Times New Roman" pitchFamily="18" charset="0"/>
                <a:cs typeface="Times New Roman" pitchFamily="18" charset="0"/>
              </a:rPr>
              <a:t>, dans l'atelier du peintre Becker, dans le </a:t>
            </a:r>
            <a:r>
              <a:rPr lang="fr-FR" dirty="0" smtClean="0">
                <a:latin typeface="Times New Roman" pitchFamily="18" charset="0"/>
                <a:cs typeface="Times New Roman" pitchFamily="18" charset="0"/>
                <a:hlinkClick r:id="rId9" tooltip="6e arrondissement de Paris"/>
              </a:rPr>
              <a:t>VIe arrondissement</a:t>
            </a:r>
            <a:r>
              <a:rPr lang="fr-FR" dirty="0" smtClean="0">
                <a:latin typeface="Times New Roman" pitchFamily="18" charset="0"/>
                <a:cs typeface="Times New Roman" pitchFamily="18" charset="0"/>
              </a:rPr>
              <a:t>, en présence de Flaubert, d'</a:t>
            </a:r>
            <a:r>
              <a:rPr lang="fr-FR" dirty="0" smtClean="0">
                <a:latin typeface="Times New Roman" pitchFamily="18" charset="0"/>
                <a:cs typeface="Times New Roman" pitchFamily="18" charset="0"/>
                <a:hlinkClick r:id="rId10" tooltip="Émile Zola"/>
              </a:rPr>
              <a:t>Émile Zola</a:t>
            </a:r>
            <a:r>
              <a:rPr lang="fr-FR" dirty="0" smtClean="0">
                <a:latin typeface="Times New Roman" pitchFamily="18" charset="0"/>
                <a:cs typeface="Times New Roman" pitchFamily="18" charset="0"/>
              </a:rPr>
              <a:t>, de </a:t>
            </a:r>
            <a:r>
              <a:rPr lang="fr-FR" dirty="0" err="1" smtClean="0">
                <a:latin typeface="Times New Roman" pitchFamily="18" charset="0"/>
                <a:cs typeface="Times New Roman" pitchFamily="18" charset="0"/>
                <a:hlinkClick r:id="rId11" tooltip="Valtesse de La Bigne"/>
              </a:rPr>
              <a:t>Valtesse</a:t>
            </a:r>
            <a:r>
              <a:rPr lang="fr-FR" dirty="0" smtClean="0">
                <a:latin typeface="Times New Roman" pitchFamily="18" charset="0"/>
                <a:cs typeface="Times New Roman" pitchFamily="18" charset="0"/>
                <a:hlinkClick r:id="rId11" tooltip="Valtesse de La Bigne"/>
              </a:rPr>
              <a:t> de La Bigne</a:t>
            </a:r>
            <a:r>
              <a:rPr lang="fr-FR" dirty="0" smtClean="0">
                <a:latin typeface="Times New Roman" pitchFamily="18" charset="0"/>
                <a:cs typeface="Times New Roman" pitchFamily="18" charset="0"/>
              </a:rPr>
              <a:t>, de </a:t>
            </a:r>
            <a:r>
              <a:rPr lang="fr-FR" dirty="0" smtClean="0">
                <a:latin typeface="Times New Roman" pitchFamily="18" charset="0"/>
                <a:cs typeface="Times New Roman" pitchFamily="18" charset="0"/>
                <a:hlinkClick r:id="rId12" tooltip="Suzanne Lagier"/>
              </a:rPr>
              <a:t>Suzanne Laugier</a:t>
            </a:r>
            <a:r>
              <a:rPr lang="fr-FR" dirty="0" smtClean="0">
                <a:latin typeface="Times New Roman" pitchFamily="18" charset="0"/>
                <a:cs typeface="Times New Roman" pitchFamily="18" charset="0"/>
              </a:rPr>
              <a:t> - la </a:t>
            </a:r>
            <a:r>
              <a:rPr lang="fr-FR" dirty="0" smtClean="0">
                <a:latin typeface="Times New Roman" pitchFamily="18" charset="0"/>
                <a:cs typeface="Times New Roman" pitchFamily="18" charset="0"/>
                <a:hlinkClick r:id="rId13" tooltip="Princesse Mathilde"/>
              </a:rPr>
              <a:t>princesse Mathilde voulait</a:t>
            </a:r>
            <a:r>
              <a:rPr lang="fr-FR" dirty="0" smtClean="0">
                <a:latin typeface="Times New Roman" pitchFamily="18" charset="0"/>
                <a:cs typeface="Times New Roman" pitchFamily="18" charset="0"/>
              </a:rPr>
              <a:t> venir à tout prix, masquée... L'ermite de Croisset l'en dissuada - et d'</a:t>
            </a:r>
            <a:r>
              <a:rPr lang="fr-FR" dirty="0" smtClean="0">
                <a:latin typeface="Times New Roman" pitchFamily="18" charset="0"/>
                <a:cs typeface="Times New Roman" pitchFamily="18" charset="0"/>
                <a:hlinkClick r:id="rId14" tooltip="Edmond de Goncourt"/>
              </a:rPr>
              <a:t>Edmond de Goncourt</a:t>
            </a:r>
            <a:r>
              <a:rPr lang="fr-FR" dirty="0" smtClean="0">
                <a:latin typeface="Times New Roman" pitchFamily="18" charset="0"/>
                <a:cs typeface="Times New Roman" pitchFamily="18" charset="0"/>
              </a:rPr>
              <a:t>, Maupassant et ses amis organisent une seconde représentation de la pièce </a:t>
            </a:r>
            <a:r>
              <a:rPr lang="fr-FR" dirty="0" smtClean="0">
                <a:latin typeface="Times New Roman" pitchFamily="18" charset="0"/>
                <a:cs typeface="Times New Roman" pitchFamily="18" charset="0"/>
                <a:hlinkClick r:id="rId15" tooltip="À la feuille de rose, maison turque"/>
              </a:rPr>
              <a:t>À la feuille de rose, maison  turque</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500042"/>
            <a:ext cx="7715304" cy="5734903"/>
          </a:xfrm>
          <a:prstGeom prst="rect">
            <a:avLst/>
          </a:prstGeom>
        </p:spPr>
        <p:txBody>
          <a:bodyPr wrap="square">
            <a:spAutoFit/>
          </a:bodyPr>
          <a:lstStyle/>
          <a:p>
            <a:pPr algn="just">
              <a:lnSpc>
                <a:spcPts val="2160"/>
              </a:lnSpc>
            </a:pPr>
            <a:r>
              <a:rPr lang="fr-FR" dirty="0" smtClean="0">
                <a:latin typeface="Times New Roman" pitchFamily="18" charset="0"/>
                <a:cs typeface="Times New Roman" pitchFamily="18" charset="0"/>
              </a:rPr>
              <a:t>	Au mois d'août de la même année, le jeune Maupassant suit une cure à </a:t>
            </a:r>
            <a:r>
              <a:rPr lang="fr-FR" dirty="0" err="1" smtClean="0">
                <a:latin typeface="Times New Roman" pitchFamily="18" charset="0"/>
                <a:cs typeface="Times New Roman" pitchFamily="18" charset="0"/>
                <a:hlinkClick r:id="rId2" tooltip="Loèche"/>
              </a:rPr>
              <a:t>Loèche</a:t>
            </a:r>
            <a:r>
              <a:rPr lang="fr-FR" dirty="0" smtClean="0">
                <a:latin typeface="Times New Roman" pitchFamily="18" charset="0"/>
                <a:cs typeface="Times New Roman" pitchFamily="18" charset="0"/>
              </a:rPr>
              <a:t> dans le </a:t>
            </a:r>
            <a:r>
              <a:rPr lang="fr-FR" dirty="0" smtClean="0">
                <a:latin typeface="Times New Roman" pitchFamily="18" charset="0"/>
                <a:cs typeface="Times New Roman" pitchFamily="18" charset="0"/>
                <a:hlinkClick r:id="rId3" tooltip="Canton du Valais"/>
              </a:rPr>
              <a:t>Valais</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4" tooltip="Suisse"/>
              </a:rPr>
              <a:t>suisse</a:t>
            </a:r>
            <a:r>
              <a:rPr lang="fr-FR" dirty="0" smtClean="0">
                <a:latin typeface="Times New Roman" pitchFamily="18" charset="0"/>
                <a:cs typeface="Times New Roman" pitchFamily="18" charset="0"/>
              </a:rPr>
              <a:t> : Flaubert à cette occasion rapporte à Tourgueniev : « Aucune nouvelle des amis, sauf le jeune Guy. Il m'a écrit récemment qu'en trois jours il avait tiré dix-neuf coups ! C'est beau ! Mais j'ai peur qu'il ne finisse par s'en aller en sperme...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Flaubert ce pendant ne craint pas de le rappeler à l'ordre, comme en témoigne cette lettre du </a:t>
            </a:r>
            <a:r>
              <a:rPr lang="fr-FR" dirty="0" smtClean="0">
                <a:latin typeface="Times New Roman" pitchFamily="18" charset="0"/>
                <a:cs typeface="Times New Roman" pitchFamily="18" charset="0"/>
                <a:hlinkClick r:id="rId5" tooltip="15 août"/>
              </a:rPr>
              <a:t>15</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6" tooltip="Août 1878"/>
              </a:rPr>
              <a:t>août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7" tooltip="1878"/>
              </a:rPr>
              <a:t>1878</a:t>
            </a:r>
            <a:r>
              <a:rPr lang="fr-FR" dirty="0" smtClean="0">
                <a:latin typeface="Times New Roman" pitchFamily="18" charset="0"/>
                <a:cs typeface="Times New Roman" pitchFamily="18" charset="0"/>
              </a:rPr>
              <a:t> : « Il faut, entendez-vous, jeune homme, il faut travailler plus que cela. J'arrive à vous soupçonner d'être légèrement </a:t>
            </a:r>
            <a:r>
              <a:rPr lang="fr-FR" dirty="0" err="1" smtClean="0">
                <a:latin typeface="Times New Roman" pitchFamily="18" charset="0"/>
                <a:cs typeface="Times New Roman" pitchFamily="18" charset="0"/>
                <a:hlinkClick r:id="rId8" tooltip="wikt:caleux"/>
              </a:rPr>
              <a:t>caleux</a:t>
            </a:r>
            <a:r>
              <a:rPr lang="fr-FR" dirty="0" smtClean="0">
                <a:latin typeface="Times New Roman" pitchFamily="18" charset="0"/>
                <a:cs typeface="Times New Roman" pitchFamily="18" charset="0"/>
              </a:rPr>
              <a:t>. Trop de putains ! trop de canotage ! trop d'exercice ! oui, monsieur ! Le civilisé n'a pas tant besoin de locomotion que prétendent les médecins. Vous êtes né pour faire des vers, faites-en ! "Tout le reste est vain" à commencer par vos plaisirs et votre sante; foutez-vous cela dans la boule ».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Chez Flaubert, outre Tourgueniev, il rencontre </a:t>
            </a:r>
            <a:r>
              <a:rPr lang="fr-FR" dirty="0" smtClean="0">
                <a:latin typeface="Times New Roman" pitchFamily="18" charset="0"/>
                <a:cs typeface="Times New Roman" pitchFamily="18" charset="0"/>
                <a:hlinkClick r:id="rId9" tooltip="Émile Zola"/>
              </a:rPr>
              <a:t>Émile Zola</a:t>
            </a:r>
            <a:r>
              <a:rPr lang="fr-FR" dirty="0" smtClean="0">
                <a:latin typeface="Times New Roman" pitchFamily="18" charset="0"/>
                <a:cs typeface="Times New Roman" pitchFamily="18" charset="0"/>
              </a:rPr>
              <a:t>, ainsi que de nombreux écrivains appartenant aux écoles </a:t>
            </a:r>
            <a:r>
              <a:rPr lang="fr-FR" dirty="0" smtClean="0">
                <a:latin typeface="Times New Roman" pitchFamily="18" charset="0"/>
                <a:cs typeface="Times New Roman" pitchFamily="18" charset="0"/>
                <a:hlinkClick r:id="rId10" tooltip="Naturalisme (littérature)"/>
              </a:rPr>
              <a:t>naturalistes</a:t>
            </a:r>
            <a:r>
              <a:rPr lang="fr-FR" dirty="0" smtClean="0">
                <a:latin typeface="Times New Roman" pitchFamily="18" charset="0"/>
                <a:cs typeface="Times New Roman" pitchFamily="18" charset="0"/>
              </a:rPr>
              <a:t> et </a:t>
            </a:r>
            <a:r>
              <a:rPr lang="fr-FR" dirty="0" smtClean="0">
                <a:latin typeface="Times New Roman" pitchFamily="18" charset="0"/>
                <a:cs typeface="Times New Roman" pitchFamily="18" charset="0"/>
                <a:hlinkClick r:id="rId11" tooltip="Réalisme (littérature)"/>
              </a:rPr>
              <a:t>réalistes</a:t>
            </a:r>
            <a:r>
              <a:rPr lang="fr-FR" dirty="0" smtClean="0">
                <a:latin typeface="Times New Roman" pitchFamily="18" charset="0"/>
                <a:cs typeface="Times New Roman" pitchFamily="18" charset="0"/>
              </a:rPr>
              <a:t>. Il écrit beaucoup de vers et de courtes pièces. Il commence aussi à fournir des articles à plusieurs journaux importants comme </a:t>
            </a:r>
            <a:r>
              <a:rPr lang="fr-FR" dirty="0" smtClean="0">
                <a:latin typeface="Times New Roman" pitchFamily="18" charset="0"/>
                <a:cs typeface="Times New Roman" pitchFamily="18" charset="0"/>
                <a:hlinkClick r:id="rId12" tooltip="Le Figaro"/>
              </a:rPr>
              <a:t>Le Figaro</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3" tooltip="Gil Blas"/>
              </a:rPr>
              <a:t>Gil </a:t>
            </a:r>
            <a:r>
              <a:rPr lang="fr-FR" dirty="0" err="1" smtClean="0">
                <a:latin typeface="Times New Roman" pitchFamily="18" charset="0"/>
                <a:cs typeface="Times New Roman" pitchFamily="18" charset="0"/>
                <a:hlinkClick r:id="rId13" tooltip="Gil Blas"/>
              </a:rPr>
              <a:t>Blas</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4" tooltip="Le Gaulois (France)"/>
              </a:rPr>
              <a:t>Le Gaulois</a:t>
            </a:r>
            <a:r>
              <a:rPr lang="fr-FR" dirty="0" smtClean="0">
                <a:latin typeface="Times New Roman" pitchFamily="18" charset="0"/>
                <a:cs typeface="Times New Roman" pitchFamily="18" charset="0"/>
              </a:rPr>
              <a:t> et </a:t>
            </a:r>
            <a:r>
              <a:rPr lang="fr-FR" dirty="0" smtClean="0">
                <a:latin typeface="Times New Roman" pitchFamily="18" charset="0"/>
                <a:cs typeface="Times New Roman" pitchFamily="18" charset="0"/>
                <a:hlinkClick r:id="rId15" tooltip="L'Écho de Paris"/>
              </a:rPr>
              <a:t>L'Écho de Paris</a:t>
            </a:r>
            <a:r>
              <a:rPr lang="fr-FR" dirty="0" smtClean="0">
                <a:latin typeface="Times New Roman" pitchFamily="18" charset="0"/>
                <a:cs typeface="Times New Roman" pitchFamily="18" charset="0"/>
              </a:rPr>
              <a:t>, puis consacre ses loisirs à l’écriture de romans et de nouvelles. </a:t>
            </a:r>
          </a:p>
          <a:p>
            <a:pPr algn="just">
              <a:lnSpc>
                <a:spcPts val="2160"/>
              </a:lnSpc>
            </a:pPr>
            <a:endParaRPr lang="fr-FR" b="1" dirty="0" smtClean="0">
              <a:solidFill>
                <a:srgbClr val="FF0000"/>
              </a:solidFill>
            </a:endParaRP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Rectangle 3"/>
          <p:cNvSpPr/>
          <p:nvPr/>
        </p:nvSpPr>
        <p:spPr>
          <a:xfrm>
            <a:off x="285720" y="357166"/>
            <a:ext cx="8215370" cy="5991384"/>
          </a:xfrm>
          <a:prstGeom prst="rect">
            <a:avLst/>
          </a:prstGeom>
        </p:spPr>
        <p:txBody>
          <a:bodyPr wrap="square">
            <a:spAutoFit/>
          </a:bodyPr>
          <a:lstStyle/>
          <a:p>
            <a:pPr algn="just">
              <a:lnSpc>
                <a:spcPts val="2000"/>
              </a:lnSpc>
            </a:pPr>
            <a:r>
              <a:rPr lang="fr-FR" dirty="0" smtClean="0">
                <a:solidFill>
                  <a:schemeClr val="accent1">
                    <a:lumMod val="75000"/>
                  </a:schemeClr>
                </a:solidFill>
                <a:latin typeface="Times New Roman" pitchFamily="18" charset="0"/>
                <a:cs typeface="Times New Roman" pitchFamily="18" charset="0"/>
              </a:rPr>
              <a:t> </a:t>
            </a:r>
            <a:r>
              <a:rPr lang="fr-FR" dirty="0" smtClean="0">
                <a:latin typeface="Times New Roman" pitchFamily="18" charset="0"/>
                <a:cs typeface="Times New Roman" pitchFamily="18" charset="0"/>
              </a:rPr>
              <a:t>	Toujours encouragé par Flaubert, le vieil ami de sa famille, il publie en 1879 son premier livre, un fascicule d’une centaine de pages, Histoire du vieux temps. Celui-ci est représenté le</a:t>
            </a:r>
            <a:r>
              <a:rPr lang="fr-FR" dirty="0" smtClean="0">
                <a:latin typeface="Times New Roman" pitchFamily="18" charset="0"/>
                <a:cs typeface="Times New Roman" pitchFamily="18" charset="0"/>
                <a:hlinkClick r:id="rId2" tooltip="19 février"/>
              </a:rPr>
              <a:t>19</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3" tooltip="Février 1879"/>
              </a:rPr>
              <a:t>février</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4" tooltip="1879"/>
              </a:rPr>
              <a:t>1879</a:t>
            </a:r>
            <a:r>
              <a:rPr lang="fr-FR" dirty="0" smtClean="0">
                <a:latin typeface="Times New Roman" pitchFamily="18" charset="0"/>
                <a:cs typeface="Times New Roman" pitchFamily="18" charset="0"/>
              </a:rPr>
              <a:t> chez </a:t>
            </a:r>
            <a:r>
              <a:rPr lang="fr-FR" dirty="0" err="1" smtClean="0">
                <a:latin typeface="Times New Roman" pitchFamily="18" charset="0"/>
                <a:cs typeface="Times New Roman" pitchFamily="18" charset="0"/>
              </a:rPr>
              <a:t>Ballande</a:t>
            </a:r>
            <a:r>
              <a:rPr lang="fr-FR" dirty="0" smtClean="0">
                <a:latin typeface="Times New Roman" pitchFamily="18" charset="0"/>
                <a:cs typeface="Times New Roman" pitchFamily="18" charset="0"/>
              </a:rPr>
              <a:t>, au Troisième Théâtre Français, sous la forme d'une comédie en un acte et en vers ; c'est un honnête succès.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S'étant lié avec Zola, il participe en 1880 au recueil collectif des écrivains naturalistes </a:t>
            </a:r>
            <a:r>
              <a:rPr lang="fr-FR" dirty="0" smtClean="0">
                <a:latin typeface="Times New Roman" pitchFamily="18" charset="0"/>
                <a:cs typeface="Times New Roman" pitchFamily="18" charset="0"/>
                <a:hlinkClick r:id="rId5" tooltip="Les Soirées de Médan"/>
              </a:rPr>
              <a:t>Les Soirées de Médan</a:t>
            </a:r>
            <a:r>
              <a:rPr lang="fr-FR" dirty="0" smtClean="0">
                <a:latin typeface="Times New Roman" pitchFamily="18" charset="0"/>
                <a:cs typeface="Times New Roman" pitchFamily="18" charset="0"/>
              </a:rPr>
              <a:t> avec sa première nouvelle, </a:t>
            </a:r>
            <a:r>
              <a:rPr lang="fr-FR" dirty="0" smtClean="0">
                <a:latin typeface="Times New Roman" pitchFamily="18" charset="0"/>
                <a:cs typeface="Times New Roman" pitchFamily="18" charset="0"/>
                <a:hlinkClick r:id="rId6" tooltip="Boule de suif"/>
              </a:rPr>
              <a:t>Boule de suif</a:t>
            </a:r>
            <a:r>
              <a:rPr lang="fr-FR" dirty="0" smtClean="0">
                <a:latin typeface="Times New Roman" pitchFamily="18" charset="0"/>
                <a:cs typeface="Times New Roman" pitchFamily="18" charset="0"/>
              </a:rPr>
              <a:t>, qui remporte d'emblée un grand succès et que Flaubert qualifie de « chef d'œuvre qui restera ». Maupassant a décrit dans sa nouvelle l'</a:t>
            </a:r>
            <a:r>
              <a:rPr lang="fr-FR" dirty="0" smtClean="0">
                <a:latin typeface="Times New Roman" pitchFamily="18" charset="0"/>
                <a:cs typeface="Times New Roman" pitchFamily="18" charset="0"/>
                <a:hlinkClick r:id="rId7" tooltip="Auberge du cygne"/>
              </a:rPr>
              <a:t>Auberge du cygne</a:t>
            </a:r>
            <a:r>
              <a:rPr lang="fr-FR" dirty="0" smtClean="0">
                <a:latin typeface="Times New Roman" pitchFamily="18" charset="0"/>
                <a:cs typeface="Times New Roman" pitchFamily="18" charset="0"/>
              </a:rPr>
              <a:t> à </a:t>
            </a:r>
            <a:r>
              <a:rPr lang="fr-FR" dirty="0" smtClean="0">
                <a:latin typeface="Times New Roman" pitchFamily="18" charset="0"/>
                <a:cs typeface="Times New Roman" pitchFamily="18" charset="0"/>
                <a:hlinkClick r:id="rId8" tooltip="Tôtes"/>
              </a:rPr>
              <a:t>Tôtes</a:t>
            </a:r>
            <a:r>
              <a:rPr lang="fr-FR" dirty="0" smtClean="0">
                <a:latin typeface="Times New Roman" pitchFamily="18" charset="0"/>
                <a:cs typeface="Times New Roman" pitchFamily="18" charset="0"/>
              </a:rPr>
              <a:t>, il y a également séjourné comme Flaubert qui y écrivit en partie </a:t>
            </a:r>
            <a:r>
              <a:rPr lang="fr-FR" dirty="0" smtClean="0">
                <a:latin typeface="Times New Roman" pitchFamily="18" charset="0"/>
                <a:cs typeface="Times New Roman" pitchFamily="18" charset="0"/>
                <a:hlinkClick r:id="rId9" tooltip="Madame Bovary"/>
              </a:rPr>
              <a:t>Madame Bovary</a:t>
            </a:r>
            <a:r>
              <a:rPr lang="fr-FR" dirty="0" smtClean="0">
                <a:latin typeface="Times New Roman" pitchFamily="18" charset="0"/>
                <a:cs typeface="Times New Roman" pitchFamily="18" charset="0"/>
              </a:rPr>
              <a:t>.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La même année, la disparition subite de Flaubert, le </a:t>
            </a:r>
            <a:r>
              <a:rPr lang="fr-FR" dirty="0" smtClean="0">
                <a:latin typeface="Times New Roman" pitchFamily="18" charset="0"/>
                <a:cs typeface="Times New Roman" pitchFamily="18" charset="0"/>
                <a:hlinkClick r:id="rId10" tooltip="8 mai"/>
              </a:rPr>
              <a:t>8</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1" tooltip="Mai 1880"/>
              </a:rPr>
              <a:t>mai</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2" tooltip="1880"/>
              </a:rPr>
              <a:t>1880</a:t>
            </a:r>
            <a:r>
              <a:rPr lang="fr-FR" dirty="0" smtClean="0">
                <a:latin typeface="Times New Roman" pitchFamily="18" charset="0"/>
                <a:cs typeface="Times New Roman" pitchFamily="18" charset="0"/>
              </a:rPr>
              <a:t>, laisse le nouvel écrivain seul face à son destin (C'est à l'auberge Poulin de Bezons que Guy de Maupassant apprend par un télégramme, la mort de son maître)  À cette occasion, il écrit un peu plus tard : «Ces coups-là nous meurtrissent l'esprit et y laissent une souffrance continue qui demeure en toutes nos pensées. Je sens en ce moment d'une façon aiguë l'inutilité de vivre, la stérilité de tout effort, la hideuse monotonie des évènements et des choses et cet isolement moral dans lequel nous vivons tous, mais dont je souffrais moins quand je pouvais causer avec lui. »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La décennie de 1880 à 1890 est la période la plus féconde de la vie de Maupassant : il publie six romans, plus de trois cents nouvelles et quelques récits de voyage. </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214290"/>
            <a:ext cx="8072494" cy="6268383"/>
          </a:xfrm>
          <a:prstGeom prst="rect">
            <a:avLst/>
          </a:prstGeom>
        </p:spPr>
        <p:txBody>
          <a:bodyPr wrap="square">
            <a:spAutoFit/>
          </a:bodyPr>
          <a:lstStyle/>
          <a:p>
            <a:pPr algn="just">
              <a:lnSpc>
                <a:spcPts val="2000"/>
              </a:lnSpc>
            </a:pPr>
            <a:r>
              <a:rPr lang="fr-FR" b="1" dirty="0" smtClean="0">
                <a:solidFill>
                  <a:schemeClr val="accent1">
                    <a:lumMod val="75000"/>
                  </a:schemeClr>
                </a:solidFill>
                <a:latin typeface="Times New Roman" pitchFamily="18" charset="0"/>
                <a:cs typeface="Times New Roman" pitchFamily="18" charset="0"/>
              </a:rPr>
              <a:t> 	</a:t>
            </a:r>
            <a:r>
              <a:rPr lang="fr-FR" dirty="0" smtClean="0">
                <a:latin typeface="Times New Roman" pitchFamily="18" charset="0"/>
                <a:cs typeface="Times New Roman" pitchFamily="18" charset="0"/>
              </a:rPr>
              <a:t>Rendu célèbre par sa première nouvelle, il travaille méthodiquement, et produit annuellement deux et parfois quatre volumes. Le sens des affaires joint à son talent lui apporte la richesse.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En mai 1881, il publie son premier volume de nouvelles sous le titre de </a:t>
            </a:r>
            <a:r>
              <a:rPr lang="fr-FR" dirty="0" smtClean="0">
                <a:latin typeface="Times New Roman" pitchFamily="18" charset="0"/>
                <a:cs typeface="Times New Roman" pitchFamily="18" charset="0"/>
                <a:hlinkClick r:id="rId2" tooltip="La Maison Tellier"/>
              </a:rPr>
              <a:t>La Maison Tellier</a:t>
            </a:r>
            <a:r>
              <a:rPr lang="fr-FR" dirty="0" smtClean="0">
                <a:latin typeface="Times New Roman" pitchFamily="18" charset="0"/>
                <a:cs typeface="Times New Roman" pitchFamily="18" charset="0"/>
              </a:rPr>
              <a:t>, qui atteint en deux ans sa douzième édition. Le</a:t>
            </a:r>
            <a:r>
              <a:rPr lang="fr-FR" dirty="0" smtClean="0">
                <a:latin typeface="Times New Roman" pitchFamily="18" charset="0"/>
                <a:cs typeface="Times New Roman" pitchFamily="18" charset="0"/>
                <a:hlinkClick r:id="rId3" tooltip="6 juillet"/>
              </a:rPr>
              <a:t>6</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4" tooltip="Juillet 1881"/>
              </a:rPr>
              <a:t>juillet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5" tooltip="1881"/>
              </a:rPr>
              <a:t>1881</a:t>
            </a:r>
            <a:r>
              <a:rPr lang="fr-FR" dirty="0" smtClean="0">
                <a:latin typeface="Times New Roman" pitchFamily="18" charset="0"/>
                <a:cs typeface="Times New Roman" pitchFamily="18" charset="0"/>
              </a:rPr>
              <a:t> il quitte Paris pour l'</a:t>
            </a:r>
            <a:r>
              <a:rPr lang="fr-FR" dirty="0" smtClean="0">
                <a:latin typeface="Times New Roman" pitchFamily="18" charset="0"/>
                <a:cs typeface="Times New Roman" pitchFamily="18" charset="0"/>
                <a:hlinkClick r:id="rId6" tooltip="Afrique du Nord"/>
              </a:rPr>
              <a:t>Afrique du Nord</a:t>
            </a:r>
            <a:r>
              <a:rPr lang="fr-FR" dirty="0" smtClean="0">
                <a:latin typeface="Times New Roman" pitchFamily="18" charset="0"/>
                <a:cs typeface="Times New Roman" pitchFamily="18" charset="0"/>
              </a:rPr>
              <a:t> comme envoyé spécial du journal </a:t>
            </a:r>
            <a:r>
              <a:rPr lang="fr-FR" dirty="0" smtClean="0">
                <a:latin typeface="Times New Roman" pitchFamily="18" charset="0"/>
                <a:cs typeface="Times New Roman" pitchFamily="18" charset="0"/>
                <a:hlinkClick r:id="rId7" tooltip="Le Gaulois"/>
              </a:rPr>
              <a:t>Le Gaulois</a:t>
            </a:r>
            <a:r>
              <a:rPr lang="fr-FR" dirty="0" smtClean="0">
                <a:latin typeface="Times New Roman" pitchFamily="18" charset="0"/>
                <a:cs typeface="Times New Roman" pitchFamily="18" charset="0"/>
              </a:rPr>
              <a:t>, il a tout juste le temps d'écrire à sa maîtresse Gisèle d'Estoc : « Je suis parti pour le Sahara !!! [...] Ne m'en veuillez point ma belle amie de cette prompte résolution. Vous savez que je suis un vagabond et un désordonné. Dites-moi où adresser mes lettres et envoyez les vôtres à </a:t>
            </a:r>
            <a:r>
              <a:rPr lang="fr-FR" dirty="0" smtClean="0">
                <a:latin typeface="Times New Roman" pitchFamily="18" charset="0"/>
                <a:cs typeface="Times New Roman" pitchFamily="18" charset="0"/>
                <a:hlinkClick r:id="rId8" tooltip="Alger"/>
              </a:rPr>
              <a:t>Alger</a:t>
            </a:r>
            <a:r>
              <a:rPr lang="fr-FR" dirty="0" smtClean="0">
                <a:latin typeface="Times New Roman" pitchFamily="18" charset="0"/>
                <a:cs typeface="Times New Roman" pitchFamily="18" charset="0"/>
              </a:rPr>
              <a:t> poste restante. Tous mes baisers partout... » .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Il revient à Paris vers la mi-septembre après un bref séjour en Corse. Engagé par contrat vis-à-vis du Gaulois, Maupassant se choisit un pseudonyme : </a:t>
            </a:r>
            <a:r>
              <a:rPr lang="fr-FR" dirty="0" err="1" smtClean="0">
                <a:latin typeface="Times New Roman" pitchFamily="18" charset="0"/>
                <a:cs typeface="Times New Roman" pitchFamily="18" charset="0"/>
              </a:rPr>
              <a:t>Maufrigneuse</a:t>
            </a:r>
            <a:r>
              <a:rPr lang="fr-FR" dirty="0" smtClean="0">
                <a:latin typeface="Times New Roman" pitchFamily="18" charset="0"/>
                <a:cs typeface="Times New Roman" pitchFamily="18" charset="0"/>
              </a:rPr>
              <a:t>, sous lequel il se permettra ses articles les plus polémiques .</a:t>
            </a:r>
            <a:r>
              <a:rPr lang="fr-FR" dirty="0" smtClean="0">
                <a:latin typeface="Times New Roman" pitchFamily="18" charset="0"/>
                <a:cs typeface="Times New Roman" pitchFamily="18" charset="0"/>
                <a:hlinkClick r:id="rId9" tooltip="1883"/>
              </a:rPr>
              <a:t> 1883</a:t>
            </a:r>
            <a:r>
              <a:rPr lang="fr-FR" dirty="0" smtClean="0">
                <a:latin typeface="Times New Roman" pitchFamily="18" charset="0"/>
                <a:cs typeface="Times New Roman" pitchFamily="18" charset="0"/>
              </a:rPr>
              <a:t>, Maupassant termine son premier roman, qui lui aura coûté depuis 1877 six années : c'est </a:t>
            </a:r>
            <a:r>
              <a:rPr lang="fr-FR" dirty="0" smtClean="0">
                <a:latin typeface="Times New Roman" pitchFamily="18" charset="0"/>
                <a:cs typeface="Times New Roman" pitchFamily="18" charset="0"/>
                <a:hlinkClick r:id="rId10" tooltip="Une vie (roman)"/>
              </a:rPr>
              <a:t>Une vie</a:t>
            </a:r>
            <a:r>
              <a:rPr lang="fr-FR" dirty="0" smtClean="0">
                <a:latin typeface="Times New Roman" pitchFamily="18" charset="0"/>
                <a:cs typeface="Times New Roman" pitchFamily="18" charset="0"/>
              </a:rPr>
              <a:t>, dont vingt-cinq mille exemplaires sont vendus en moins d’un an - l'ouvrage, vu sa tonalité, sera un premier temps censuré dans les gares, cependant l'interdiction sera vite levée</a:t>
            </a:r>
            <a:r>
              <a:rPr lang="fr-FR" dirty="0" smtClean="0">
                <a:latin typeface="Times New Roman" pitchFamily="18" charset="0"/>
                <a:cs typeface="Times New Roman" pitchFamily="18" charset="0"/>
                <a:hlinkClick r:id="rId11"/>
              </a:rPr>
              <a:t>27</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2" tooltip="Léon Tolstoï"/>
              </a:rPr>
              <a:t>Léon Tolstoï</a:t>
            </a:r>
            <a:r>
              <a:rPr lang="fr-FR" dirty="0" smtClean="0">
                <a:latin typeface="Times New Roman" pitchFamily="18" charset="0"/>
                <a:cs typeface="Times New Roman" pitchFamily="18" charset="0"/>
              </a:rPr>
              <a:t> en personne, dira à propos de ce roman : « C'est le plus grand chef-d'œuvre de la littérature française, après </a:t>
            </a:r>
            <a:r>
              <a:rPr lang="fr-FR" dirty="0" smtClean="0">
                <a:latin typeface="Times New Roman" pitchFamily="18" charset="0"/>
                <a:cs typeface="Times New Roman" pitchFamily="18" charset="0"/>
                <a:hlinkClick r:id="rId13" tooltip="Les Misérables"/>
              </a:rPr>
              <a:t>Les Misérables</a:t>
            </a:r>
            <a:r>
              <a:rPr lang="fr-FR" dirty="0" smtClean="0">
                <a:latin typeface="Times New Roman" pitchFamily="18" charset="0"/>
                <a:cs typeface="Times New Roman" pitchFamily="18" charset="0"/>
              </a:rPr>
              <a:t> »  Avec les droits d’auteur de La Maison Tellier, Maupassant se fait construire sa maison, « La </a:t>
            </a:r>
            <a:r>
              <a:rPr lang="fr-FR" dirty="0" err="1" smtClean="0">
                <a:latin typeface="Times New Roman" pitchFamily="18" charset="0"/>
                <a:cs typeface="Times New Roman" pitchFamily="18" charset="0"/>
              </a:rPr>
              <a:t>Guillette</a:t>
            </a:r>
            <a:r>
              <a:rPr lang="fr-FR" dirty="0" smtClean="0">
                <a:latin typeface="Times New Roman" pitchFamily="18" charset="0"/>
                <a:cs typeface="Times New Roman" pitchFamily="18" charset="0"/>
              </a:rPr>
              <a:t> », ou « maison de Guy »  .à Étretat La maison est envahie chaque été par Maupassant et ses amis. </a:t>
            </a:r>
          </a:p>
          <a:p>
            <a:endParaRPr lang="fr-FR" b="1" dirty="0" smtClean="0">
              <a:solidFill>
                <a:schemeClr val="accent1">
                  <a:lumMod val="75000"/>
                </a:schemeClr>
              </a:solidFill>
            </a:endParaRP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28596" y="500042"/>
            <a:ext cx="7929618" cy="5857916"/>
          </a:xfrm>
        </p:spPr>
        <p:txBody>
          <a:bodyPr/>
          <a:lstStyle/>
          <a:p>
            <a:pPr algn="just">
              <a:buNone/>
            </a:pPr>
            <a:r>
              <a:rPr lang="fr-FR" sz="1800" dirty="0" smtClean="0">
                <a:latin typeface="Times New Roman" pitchFamily="18" charset="0"/>
                <a:cs typeface="Times New Roman" pitchFamily="18" charset="0"/>
              </a:rPr>
              <a:t>		Le </a:t>
            </a:r>
            <a:r>
              <a:rPr lang="fr-FR" sz="1800" dirty="0" smtClean="0">
                <a:latin typeface="Times New Roman" pitchFamily="18" charset="0"/>
                <a:cs typeface="Times New Roman" pitchFamily="18" charset="0"/>
                <a:hlinkClick r:id="rId2" tooltip="27 février"/>
              </a:rPr>
              <a:t>27</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3" tooltip="Février 1883"/>
              </a:rPr>
              <a:t>février</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4" tooltip="1883"/>
              </a:rPr>
              <a:t>1883</a:t>
            </a:r>
            <a:r>
              <a:rPr lang="fr-FR" sz="1800" dirty="0" smtClean="0">
                <a:latin typeface="Times New Roman" pitchFamily="18" charset="0"/>
                <a:cs typeface="Times New Roman" pitchFamily="18" charset="0"/>
              </a:rPr>
              <a:t> naît son premier enfant, Lucien, un garçon qu'il ne reconnaît pas, fils de Joséphine </a:t>
            </a:r>
            <a:r>
              <a:rPr lang="fr-FR" sz="1800" dirty="0" err="1" smtClean="0">
                <a:latin typeface="Times New Roman" pitchFamily="18" charset="0"/>
                <a:cs typeface="Times New Roman" pitchFamily="18" charset="0"/>
              </a:rPr>
              <a:t>Litzelmann</a:t>
            </a:r>
            <a:r>
              <a:rPr lang="fr-FR" sz="1800" dirty="0" smtClean="0">
                <a:latin typeface="Times New Roman" pitchFamily="18" charset="0"/>
                <a:cs typeface="Times New Roman" pitchFamily="18" charset="0"/>
              </a:rPr>
              <a:t> couturière modiste. Une fille naît l'année suivante, puis un troisième en 1887, non reconnus. En novembre 1883, sur les recommandations de son tailleur et afin de se libérer des obligations matérielles, Guy de Maupassant embauche à son service un </a:t>
            </a:r>
            <a:r>
              <a:rPr lang="fr-FR" sz="1800" dirty="0" smtClean="0">
                <a:latin typeface="Times New Roman" pitchFamily="18" charset="0"/>
                <a:cs typeface="Times New Roman" pitchFamily="18" charset="0"/>
                <a:hlinkClick r:id="rId5" tooltip="Domesticité"/>
              </a:rPr>
              <a:t>valet</a:t>
            </a:r>
            <a:r>
              <a:rPr lang="fr-FR" sz="1800" dirty="0" smtClean="0">
                <a:latin typeface="Times New Roman" pitchFamily="18" charset="0"/>
                <a:cs typeface="Times New Roman" pitchFamily="18" charset="0"/>
              </a:rPr>
              <a:t>, le </a:t>
            </a:r>
            <a:r>
              <a:rPr lang="fr-FR" sz="1800" dirty="0" smtClean="0">
                <a:latin typeface="Times New Roman" pitchFamily="18" charset="0"/>
                <a:cs typeface="Times New Roman" pitchFamily="18" charset="0"/>
                <a:hlinkClick r:id="rId6" tooltip="Belgique"/>
              </a:rPr>
              <a:t>belge</a:t>
            </a:r>
            <a:r>
              <a:rPr lang="fr-FR" sz="1800" dirty="0" smtClean="0">
                <a:latin typeface="Times New Roman" pitchFamily="18" charset="0"/>
                <a:cs typeface="Times New Roman" pitchFamily="18" charset="0"/>
              </a:rPr>
              <a:t> François </a:t>
            </a:r>
            <a:r>
              <a:rPr lang="fr-FR" sz="1800" dirty="0" err="1" smtClean="0">
                <a:latin typeface="Times New Roman" pitchFamily="18" charset="0"/>
                <a:cs typeface="Times New Roman" pitchFamily="18" charset="0"/>
              </a:rPr>
              <a:t>Tassart</a:t>
            </a:r>
            <a:r>
              <a:rPr lang="fr-FR" sz="1800" dirty="0" smtClean="0">
                <a:latin typeface="Times New Roman" pitchFamily="18" charset="0"/>
                <a:cs typeface="Times New Roman" pitchFamily="18" charset="0"/>
              </a:rPr>
              <a:t>.</a:t>
            </a:r>
          </a:p>
          <a:p>
            <a:pPr algn="just">
              <a:buNone/>
            </a:pPr>
            <a:endParaRPr lang="fr-FR" sz="1800" dirty="0" smtClean="0">
              <a:latin typeface="Times New Roman" pitchFamily="18" charset="0"/>
              <a:cs typeface="Times New Roman" pitchFamily="18" charset="0"/>
            </a:endParaRPr>
          </a:p>
          <a:p>
            <a:pPr algn="just">
              <a:buNone/>
            </a:pPr>
            <a:r>
              <a:rPr lang="fr-FR" sz="1800" dirty="0" smtClean="0">
                <a:latin typeface="Times New Roman" pitchFamily="18" charset="0"/>
                <a:cs typeface="Times New Roman" pitchFamily="18" charset="0"/>
              </a:rPr>
              <a:t>		En 1884, il vit une liaison avec la comtesse </a:t>
            </a:r>
            <a:r>
              <a:rPr lang="fr-FR" sz="1800" dirty="0" err="1" smtClean="0">
                <a:latin typeface="Times New Roman" pitchFamily="18" charset="0"/>
                <a:cs typeface="Times New Roman" pitchFamily="18" charset="0"/>
              </a:rPr>
              <a:t>Immanuela</a:t>
            </a:r>
            <a:r>
              <a:rPr lang="fr-FR" sz="1800" dirty="0" smtClean="0">
                <a:latin typeface="Times New Roman" pitchFamily="18" charset="0"/>
                <a:cs typeface="Times New Roman" pitchFamily="18" charset="0"/>
              </a:rPr>
              <a:t> </a:t>
            </a:r>
            <a:r>
              <a:rPr lang="fr-FR" sz="1800" dirty="0" err="1" smtClean="0">
                <a:latin typeface="Times New Roman" pitchFamily="18" charset="0"/>
                <a:cs typeface="Times New Roman" pitchFamily="18" charset="0"/>
              </a:rPr>
              <a:t>Potocka</a:t>
            </a:r>
            <a:r>
              <a:rPr lang="fr-FR" sz="1800" dirty="0" smtClean="0">
                <a:latin typeface="Times New Roman" pitchFamily="18" charset="0"/>
                <a:cs typeface="Times New Roman" pitchFamily="18" charset="0"/>
              </a:rPr>
              <a:t>, une mondaine riche, belle et spirituelle.(Cette comtesse italienne et polonaise était la fondatrice du diner des Macchabées ou morts d'amour pour elle. Le parfumeur </a:t>
            </a:r>
            <a:r>
              <a:rPr lang="fr-FR" sz="1800" dirty="0" smtClean="0">
                <a:latin typeface="Times New Roman" pitchFamily="18" charset="0"/>
                <a:cs typeface="Times New Roman" pitchFamily="18" charset="0"/>
                <a:hlinkClick r:id="rId7" tooltip="Guerlain"/>
              </a:rPr>
              <a:t>Guerlain</a:t>
            </a:r>
            <a:r>
              <a:rPr lang="fr-FR" sz="1800" dirty="0" smtClean="0">
                <a:latin typeface="Times New Roman" pitchFamily="18" charset="0"/>
                <a:cs typeface="Times New Roman" pitchFamily="18" charset="0"/>
              </a:rPr>
              <a:t> créa pour elle, le parfum </a:t>
            </a:r>
            <a:r>
              <a:rPr lang="fr-FR" sz="1800" dirty="0" err="1" smtClean="0">
                <a:latin typeface="Times New Roman" pitchFamily="18" charset="0"/>
                <a:cs typeface="Times New Roman" pitchFamily="18" charset="0"/>
              </a:rPr>
              <a:t>Shaw's</a:t>
            </a:r>
            <a:r>
              <a:rPr lang="fr-FR" sz="1800" dirty="0" smtClean="0">
                <a:latin typeface="Times New Roman" pitchFamily="18" charset="0"/>
                <a:cs typeface="Times New Roman" pitchFamily="18" charset="0"/>
              </a:rPr>
              <a:t> Caprice)   En octobre  de  la  même  année, il  achève  l'écriture  de  </a:t>
            </a:r>
            <a:r>
              <a:rPr lang="fr-FR" sz="1800" dirty="0" smtClean="0">
                <a:latin typeface="Times New Roman" pitchFamily="18" charset="0"/>
                <a:cs typeface="Times New Roman" pitchFamily="18" charset="0"/>
                <a:hlinkClick r:id="rId8" tooltip="Bel-Ami"/>
              </a:rPr>
              <a:t>Bel-Ami</a:t>
            </a:r>
            <a:r>
              <a:rPr lang="fr-FR" sz="1800" dirty="0" smtClean="0">
                <a:latin typeface="Times New Roman" pitchFamily="18" charset="0"/>
                <a:cs typeface="Times New Roman" pitchFamily="18" charset="0"/>
              </a:rPr>
              <a:t> à la « </a:t>
            </a:r>
            <a:r>
              <a:rPr lang="fr-FR" sz="1800" dirty="0" err="1" smtClean="0">
                <a:latin typeface="Times New Roman" pitchFamily="18" charset="0"/>
                <a:cs typeface="Times New Roman" pitchFamily="18" charset="0"/>
              </a:rPr>
              <a:t>Guillette</a:t>
            </a:r>
            <a:r>
              <a:rPr lang="fr-FR" sz="1800" dirty="0" smtClean="0">
                <a:latin typeface="Times New Roman" pitchFamily="18" charset="0"/>
                <a:cs typeface="Times New Roman" pitchFamily="18" charset="0"/>
              </a:rPr>
              <a:t> ». Dans ses romans, Guy de Maupassant concentre toutes ses observations dispersées dans ses nouvelles. Son second roman, </a:t>
            </a:r>
            <a:r>
              <a:rPr lang="fr-FR" sz="1800" dirty="0" smtClean="0">
                <a:latin typeface="Times New Roman" pitchFamily="18" charset="0"/>
                <a:cs typeface="Times New Roman" pitchFamily="18" charset="0"/>
                <a:hlinkClick r:id="rId8" tooltip="Bel-Ami"/>
              </a:rPr>
              <a:t>Bel-Ami</a:t>
            </a:r>
            <a:r>
              <a:rPr lang="fr-FR" sz="1800" dirty="0" smtClean="0">
                <a:latin typeface="Times New Roman" pitchFamily="18" charset="0"/>
                <a:cs typeface="Times New Roman" pitchFamily="18" charset="0"/>
              </a:rPr>
              <a:t>, paru en 1885, connaît trente-sept tirages en quatre mois. Et si l'on ajoute à la littérature son sens bien normand des affaires, Maupassant dira en riant : « Bel-Ami c'est moi ! ». Ayant réglé les détails de la parution de Bel-</a:t>
            </a:r>
            <a:r>
              <a:rPr lang="fr-FR" sz="1800" dirty="0" err="1" smtClean="0">
                <a:latin typeface="Times New Roman" pitchFamily="18" charset="0"/>
                <a:cs typeface="Times New Roman" pitchFamily="18" charset="0"/>
              </a:rPr>
              <a:t>Amien</a:t>
            </a:r>
            <a:r>
              <a:rPr lang="fr-FR" sz="1800" dirty="0" smtClean="0">
                <a:latin typeface="Times New Roman" pitchFamily="18" charset="0"/>
                <a:cs typeface="Times New Roman" pitchFamily="18" charset="0"/>
              </a:rPr>
              <a:t> feuilleton, Maupassant quitte </a:t>
            </a:r>
            <a:r>
              <a:rPr lang="fr-FR" sz="1800" dirty="0" smtClean="0">
                <a:latin typeface="Times New Roman" pitchFamily="18" charset="0"/>
                <a:cs typeface="Times New Roman" pitchFamily="18" charset="0"/>
                <a:hlinkClick r:id="rId9" tooltip="Paris"/>
              </a:rPr>
              <a:t>Paris</a:t>
            </a:r>
            <a:r>
              <a:rPr lang="fr-FR" sz="1800" dirty="0" smtClean="0">
                <a:latin typeface="Times New Roman" pitchFamily="18" charset="0"/>
                <a:cs typeface="Times New Roman" pitchFamily="18" charset="0"/>
              </a:rPr>
              <a:t> pour l'</a:t>
            </a:r>
            <a:r>
              <a:rPr lang="fr-FR" sz="1800" dirty="0" smtClean="0">
                <a:latin typeface="Times New Roman" pitchFamily="18" charset="0"/>
                <a:cs typeface="Times New Roman" pitchFamily="18" charset="0"/>
                <a:hlinkClick r:id="rId10" tooltip="Italie"/>
              </a:rPr>
              <a:t>Italie</a:t>
            </a:r>
            <a:r>
              <a:rPr lang="fr-FR" sz="1800" dirty="0" smtClean="0">
                <a:latin typeface="Times New Roman" pitchFamily="18" charset="0"/>
                <a:cs typeface="Times New Roman" pitchFamily="18" charset="0"/>
              </a:rPr>
              <a:t>, le </a:t>
            </a:r>
            <a:r>
              <a:rPr lang="fr-FR" sz="1800" dirty="0" smtClean="0">
                <a:latin typeface="Times New Roman" pitchFamily="18" charset="0"/>
                <a:cs typeface="Times New Roman" pitchFamily="18" charset="0"/>
                <a:hlinkClick r:id="rId11" tooltip="4 avril"/>
              </a:rPr>
              <a:t>4</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12" tooltip="Avril 1885"/>
              </a:rPr>
              <a:t>avril</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13" tooltip="1885"/>
              </a:rPr>
              <a:t>1885</a:t>
            </a:r>
            <a:r>
              <a:rPr lang="fr-FR" sz="1800" dirty="0" smtClean="0">
                <a:latin typeface="Times New Roman" pitchFamily="18" charset="0"/>
                <a:cs typeface="Times New Roman" pitchFamily="18" charset="0"/>
              </a:rPr>
              <a:t> en compagnie de quelques amis : </a:t>
            </a:r>
            <a:r>
              <a:rPr lang="fr-FR" sz="1800" dirty="0" smtClean="0">
                <a:latin typeface="Times New Roman" pitchFamily="18" charset="0"/>
                <a:cs typeface="Times New Roman" pitchFamily="18" charset="0"/>
                <a:hlinkClick r:id="rId14" tooltip="Paul Bourget"/>
              </a:rPr>
              <a:t>Paul Bourget</a:t>
            </a:r>
            <a:r>
              <a:rPr lang="fr-FR" sz="1800" dirty="0" smtClean="0">
                <a:latin typeface="Times New Roman" pitchFamily="18" charset="0"/>
                <a:cs typeface="Times New Roman" pitchFamily="18" charset="0"/>
              </a:rPr>
              <a:t>, Henri </a:t>
            </a:r>
            <a:r>
              <a:rPr lang="fr-FR" sz="1800" dirty="0" err="1" smtClean="0">
                <a:latin typeface="Times New Roman" pitchFamily="18" charset="0"/>
                <a:cs typeface="Times New Roman" pitchFamily="18" charset="0"/>
              </a:rPr>
              <a:t>Amic</a:t>
            </a:r>
            <a:r>
              <a:rPr lang="fr-FR" sz="1800" dirty="0" smtClean="0">
                <a:latin typeface="Times New Roman" pitchFamily="18" charset="0"/>
                <a:cs typeface="Times New Roman" pitchFamily="18" charset="0"/>
              </a:rPr>
              <a:t> et les peintres </a:t>
            </a:r>
            <a:r>
              <a:rPr lang="fr-FR" sz="1800" dirty="0" smtClean="0">
                <a:latin typeface="Times New Roman" pitchFamily="18" charset="0"/>
                <a:cs typeface="Times New Roman" pitchFamily="18" charset="0"/>
                <a:hlinkClick r:id="rId15" tooltip="Henri Gervex"/>
              </a:rPr>
              <a:t>Henri </a:t>
            </a:r>
            <a:r>
              <a:rPr lang="fr-FR" sz="1800" dirty="0" err="1" smtClean="0">
                <a:latin typeface="Times New Roman" pitchFamily="18" charset="0"/>
                <a:cs typeface="Times New Roman" pitchFamily="18" charset="0"/>
                <a:hlinkClick r:id="rId15" tooltip="Henri Gervex"/>
              </a:rPr>
              <a:t>Gervex</a:t>
            </a:r>
            <a:r>
              <a:rPr lang="fr-FR" sz="1800" dirty="0" smtClean="0">
                <a:latin typeface="Times New Roman" pitchFamily="18" charset="0"/>
                <a:cs typeface="Times New Roman" pitchFamily="18" charset="0"/>
              </a:rPr>
              <a:t> et </a:t>
            </a:r>
            <a:r>
              <a:rPr lang="fr-FR" sz="1800" dirty="0" smtClean="0">
                <a:latin typeface="Times New Roman" pitchFamily="18" charset="0"/>
                <a:cs typeface="Times New Roman" pitchFamily="18" charset="0"/>
                <a:hlinkClick r:id="rId16" tooltip="Louis Legrand"/>
              </a:rPr>
              <a:t>Louis Legrand</a:t>
            </a:r>
            <a:r>
              <a:rPr lang="fr-FR" sz="1800" dirty="0" smtClean="0">
                <a:latin typeface="Times New Roman" pitchFamily="18" charset="0"/>
                <a:cs typeface="Times New Roman" pitchFamily="18" charset="0"/>
              </a:rPr>
              <a:t>, tous ayant le point commun d'être « Macchabées » chez la comtesse </a:t>
            </a:r>
            <a:r>
              <a:rPr lang="fr-FR" sz="1800" dirty="0" err="1" smtClean="0">
                <a:latin typeface="Times New Roman" pitchFamily="18" charset="0"/>
                <a:cs typeface="Times New Roman" pitchFamily="18" charset="0"/>
              </a:rPr>
              <a:t>Potocka</a:t>
            </a:r>
            <a:endParaRPr lang="fr-FR" sz="1800" dirty="0"/>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285728"/>
            <a:ext cx="8072494" cy="3743589"/>
          </a:xfrm>
          <a:prstGeom prst="rect">
            <a:avLst/>
          </a:prstGeom>
        </p:spPr>
        <p:txBody>
          <a:bodyPr wrap="square">
            <a:spAutoFit/>
          </a:bodyPr>
          <a:lstStyle/>
          <a:p>
            <a:pPr algn="just">
              <a:lnSpc>
                <a:spcPts val="2160"/>
              </a:lnSpc>
            </a:pPr>
            <a:r>
              <a:rPr lang="fr-FR" dirty="0" smtClean="0">
                <a:latin typeface="Times New Roman" pitchFamily="18" charset="0"/>
                <a:cs typeface="Times New Roman" pitchFamily="18" charset="0"/>
              </a:rPr>
              <a:t>	À </a:t>
            </a:r>
            <a:r>
              <a:rPr lang="fr-FR" dirty="0" smtClean="0">
                <a:latin typeface="Times New Roman" pitchFamily="18" charset="0"/>
                <a:cs typeface="Times New Roman" pitchFamily="18" charset="0"/>
                <a:hlinkClick r:id="rId2" tooltip="Rome"/>
              </a:rPr>
              <a:t>Rome</a:t>
            </a:r>
            <a:r>
              <a:rPr lang="fr-FR" dirty="0" smtClean="0">
                <a:latin typeface="Times New Roman" pitchFamily="18" charset="0"/>
                <a:cs typeface="Times New Roman" pitchFamily="18" charset="0"/>
              </a:rPr>
              <a:t> dès le 23 mai, le « Taureau normand » presse son hôte, le comte </a:t>
            </a:r>
            <a:r>
              <a:rPr lang="fr-FR" dirty="0" err="1" smtClean="0">
                <a:latin typeface="Times New Roman" pitchFamily="18" charset="0"/>
                <a:cs typeface="Times New Roman" pitchFamily="18" charset="0"/>
              </a:rPr>
              <a:t>Primoli</a:t>
            </a:r>
            <a:r>
              <a:rPr lang="fr-FR" dirty="0" smtClean="0">
                <a:latin typeface="Times New Roman" pitchFamily="18" charset="0"/>
                <a:cs typeface="Times New Roman" pitchFamily="18" charset="0"/>
              </a:rPr>
              <a:t>, de le conduire dans une </a:t>
            </a:r>
            <a:r>
              <a:rPr lang="fr-FR" dirty="0" smtClean="0">
                <a:latin typeface="Times New Roman" pitchFamily="18" charset="0"/>
                <a:cs typeface="Times New Roman" pitchFamily="18" charset="0"/>
                <a:hlinkClick r:id="rId3" tooltip="Maison close"/>
              </a:rPr>
              <a:t>maison close</a:t>
            </a:r>
            <a:r>
              <a:rPr lang="fr-FR" dirty="0" smtClean="0">
                <a:latin typeface="Times New Roman" pitchFamily="18" charset="0"/>
                <a:cs typeface="Times New Roman" pitchFamily="18" charset="0"/>
              </a:rPr>
              <a:t> à proximité du </a:t>
            </a:r>
            <a:r>
              <a:rPr lang="fr-FR" dirty="0" smtClean="0">
                <a:latin typeface="Times New Roman" pitchFamily="18" charset="0"/>
                <a:cs typeface="Times New Roman" pitchFamily="18" charset="0"/>
                <a:hlinkClick r:id="rId4" tooltip="Palais Farnèse"/>
              </a:rPr>
              <a:t>Palais Farnèse</a:t>
            </a:r>
            <a:r>
              <a:rPr lang="fr-FR" dirty="0" smtClean="0">
                <a:latin typeface="Times New Roman" pitchFamily="18" charset="0"/>
                <a:cs typeface="Times New Roman" pitchFamily="18" charset="0"/>
              </a:rPr>
              <a:t> via di Tor di </a:t>
            </a:r>
            <a:r>
              <a:rPr lang="fr-FR" dirty="0" err="1" smtClean="0">
                <a:latin typeface="Times New Roman" pitchFamily="18" charset="0"/>
                <a:cs typeface="Times New Roman" pitchFamily="18" charset="0"/>
              </a:rPr>
              <a:t>Nona</a:t>
            </a:r>
            <a:r>
              <a:rPr lang="fr-FR" dirty="0" smtClean="0">
                <a:latin typeface="Times New Roman" pitchFamily="18" charset="0"/>
                <a:cs typeface="Times New Roman" pitchFamily="18" charset="0"/>
              </a:rPr>
              <a:t>. Des ouvrages marquants par le style, la description, la conception et la pénétration s’échappent de sa plume féconde. Cependant, à quoi songe t-il, ce </a:t>
            </a:r>
            <a:r>
              <a:rPr lang="fr-FR" dirty="0" smtClean="0">
                <a:latin typeface="Times New Roman" pitchFamily="18" charset="0"/>
                <a:cs typeface="Times New Roman" pitchFamily="18" charset="0"/>
                <a:hlinkClick r:id="rId5" tooltip="2 juillet"/>
              </a:rPr>
              <a:t>2</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6" tooltip="Juillet 1885"/>
              </a:rPr>
              <a:t>juillet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7" tooltip="1885"/>
              </a:rPr>
              <a:t>1885</a:t>
            </a:r>
            <a:r>
              <a:rPr lang="fr-FR" dirty="0" smtClean="0">
                <a:latin typeface="Times New Roman" pitchFamily="18" charset="0"/>
                <a:cs typeface="Times New Roman" pitchFamily="18" charset="0"/>
              </a:rPr>
              <a:t>, longeant avec nostalgie, les berges de la </a:t>
            </a:r>
            <a:r>
              <a:rPr lang="fr-FR" dirty="0" smtClean="0">
                <a:latin typeface="Times New Roman" pitchFamily="18" charset="0"/>
                <a:cs typeface="Times New Roman" pitchFamily="18" charset="0"/>
                <a:hlinkClick r:id="rId8" tooltip="Seine"/>
              </a:rPr>
              <a:t>Seine</a:t>
            </a:r>
            <a:r>
              <a:rPr lang="fr-FR" dirty="0" smtClean="0">
                <a:latin typeface="Times New Roman" pitchFamily="18" charset="0"/>
                <a:cs typeface="Times New Roman" pitchFamily="18" charset="0"/>
              </a:rPr>
              <a:t> à Chatou, cinq ans après la mort de Flaubert...</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À l'auberge Fournaise, reconnu, on lui offre un copieux déjeuner, et rassasié, l'écrivain inscrit sur un mur, sous une gueule de chien peinte : « Ami, prend garde à l'eau qui noie,/ Sois prudent, reste sur le bord,/ Fuis le vin qui donne l'ivresse;/ On souffre trop le lendemain./ Prend surtout garde à la caresse/ Des filles qu'on trouve en chemin... » . Trois ans plus tard, Maupassant écrit ce que, d'aucuns considèrent comme le plus abouti de ses romans, </a:t>
            </a:r>
            <a:r>
              <a:rPr lang="fr-FR" dirty="0" smtClean="0">
                <a:latin typeface="Times New Roman" pitchFamily="18" charset="0"/>
                <a:cs typeface="Times New Roman" pitchFamily="18" charset="0"/>
                <a:hlinkClick r:id="rId9" tooltip="Pierre et Jean"/>
              </a:rPr>
              <a:t>Pierre et Jean</a:t>
            </a:r>
            <a:r>
              <a:rPr lang="fr-FR" dirty="0" smtClean="0">
                <a:latin typeface="Times New Roman" pitchFamily="18" charset="0"/>
                <a:cs typeface="Times New Roman" pitchFamily="18" charset="0"/>
              </a:rPr>
              <a:t>, en 1887-1888.</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357166"/>
            <a:ext cx="7715304" cy="6299160"/>
          </a:xfrm>
          <a:prstGeom prst="rect">
            <a:avLst/>
          </a:prstGeom>
        </p:spPr>
        <p:txBody>
          <a:bodyPr wrap="square">
            <a:spAutoFit/>
          </a:bodyPr>
          <a:lstStyle/>
          <a:p>
            <a:pPr algn="just">
              <a:lnSpc>
                <a:spcPts val="2160"/>
              </a:lnSpc>
            </a:pPr>
            <a:r>
              <a:rPr lang="fr-FR" b="1" dirty="0" smtClean="0">
                <a:solidFill>
                  <a:schemeClr val="accent1">
                    <a:lumMod val="75000"/>
                  </a:schemeClr>
                </a:solidFill>
              </a:rPr>
              <a:t>         </a:t>
            </a:r>
            <a:r>
              <a:rPr lang="fr-FR" dirty="0" smtClean="0">
                <a:latin typeface="Times New Roman" pitchFamily="18" charset="0"/>
                <a:cs typeface="Times New Roman" pitchFamily="18" charset="0"/>
              </a:rPr>
              <a:t>Son aversion naturelle pour la société ainsi que sa santé fragile le portent vers la retraite, la </a:t>
            </a:r>
            <a:r>
              <a:rPr lang="fr-FR" dirty="0" smtClean="0">
                <a:latin typeface="Times New Roman" pitchFamily="18" charset="0"/>
                <a:cs typeface="Times New Roman" pitchFamily="18" charset="0"/>
                <a:hlinkClick r:id="rId2" tooltip="Solitude"/>
              </a:rPr>
              <a:t>solitude</a:t>
            </a:r>
            <a:r>
              <a:rPr lang="fr-FR" dirty="0" smtClean="0">
                <a:latin typeface="Times New Roman" pitchFamily="18" charset="0"/>
                <a:cs typeface="Times New Roman" pitchFamily="18" charset="0"/>
              </a:rPr>
              <a:t> et la </a:t>
            </a:r>
            <a:r>
              <a:rPr lang="fr-FR" dirty="0" smtClean="0">
                <a:latin typeface="Times New Roman" pitchFamily="18" charset="0"/>
                <a:cs typeface="Times New Roman" pitchFamily="18" charset="0"/>
                <a:hlinkClick r:id="rId3" tooltip="Méditation"/>
              </a:rPr>
              <a:t>méditation</a:t>
            </a:r>
            <a:r>
              <a:rPr lang="fr-FR" dirty="0" smtClean="0">
                <a:latin typeface="Times New Roman" pitchFamily="18" charset="0"/>
                <a:cs typeface="Times New Roman" pitchFamily="18" charset="0"/>
              </a:rPr>
              <a:t>. Il voyage longuement en </a:t>
            </a:r>
            <a:r>
              <a:rPr lang="fr-FR" dirty="0" smtClean="0">
                <a:latin typeface="Times New Roman" pitchFamily="18" charset="0"/>
                <a:cs typeface="Times New Roman" pitchFamily="18" charset="0"/>
                <a:hlinkClick r:id="rId4" tooltip="Algérie"/>
              </a:rPr>
              <a:t>Algérie</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5" tooltip="Italie"/>
              </a:rPr>
              <a:t>Italie</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6" tooltip="Angleterre"/>
              </a:rPr>
              <a:t>Angleterre</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en</a:t>
            </a:r>
            <a:r>
              <a:rPr lang="fr-FR" dirty="0" err="1" smtClean="0">
                <a:latin typeface="Times New Roman" pitchFamily="18" charset="0"/>
                <a:cs typeface="Times New Roman" pitchFamily="18" charset="0"/>
                <a:hlinkClick r:id="rId7" tooltip="Bretagne"/>
              </a:rPr>
              <a:t>Bretagne</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8" tooltip="Sicile"/>
              </a:rPr>
              <a:t>Sicile</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9" tooltip="Auvergne"/>
              </a:rPr>
              <a:t>Auvergne</a:t>
            </a:r>
            <a:r>
              <a:rPr lang="fr-FR" dirty="0" smtClean="0">
                <a:latin typeface="Times New Roman" pitchFamily="18" charset="0"/>
                <a:cs typeface="Times New Roman" pitchFamily="18" charset="0"/>
              </a:rPr>
              <a:t>, et chaque voyage est pour lui synonyme de volumes nouveaux et de reportages pour la presse.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Il fait une croisière sur son yacht privé, nommé « Bel-Ami », d’après son roman de 1885. Cette croisière, où il passe par </a:t>
            </a:r>
            <a:r>
              <a:rPr lang="fr-FR" dirty="0" smtClean="0">
                <a:latin typeface="Times New Roman" pitchFamily="18" charset="0"/>
                <a:cs typeface="Times New Roman" pitchFamily="18" charset="0"/>
                <a:hlinkClick r:id="rId10" tooltip="Cannes"/>
              </a:rPr>
              <a:t>Cannes</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1" tooltip="Agay"/>
              </a:rPr>
              <a:t>Agay</a:t>
            </a:r>
            <a:r>
              <a:rPr lang="fr-FR" dirty="0" smtClean="0">
                <a:latin typeface="Times New Roman" pitchFamily="18" charset="0"/>
                <a:cs typeface="Times New Roman" pitchFamily="18" charset="0"/>
              </a:rPr>
              <a:t> et </a:t>
            </a:r>
            <a:r>
              <a:rPr lang="fr-FR" dirty="0" smtClean="0">
                <a:latin typeface="Times New Roman" pitchFamily="18" charset="0"/>
                <a:cs typeface="Times New Roman" pitchFamily="18" charset="0"/>
                <a:hlinkClick r:id="rId12" tooltip="Saint-Tropez"/>
              </a:rPr>
              <a:t>Saint-Tropez</a:t>
            </a:r>
            <a:r>
              <a:rPr lang="fr-FR" dirty="0" smtClean="0">
                <a:latin typeface="Times New Roman" pitchFamily="18" charset="0"/>
                <a:cs typeface="Times New Roman" pitchFamily="18" charset="0"/>
              </a:rPr>
              <a:t> lui inspire </a:t>
            </a:r>
            <a:r>
              <a:rPr lang="fr-FR" dirty="0" smtClean="0">
                <a:latin typeface="Times New Roman" pitchFamily="18" charset="0"/>
                <a:cs typeface="Times New Roman" pitchFamily="18" charset="0"/>
                <a:hlinkClick r:id="rId13" tooltip="Sur l'eau (nouvelle)"/>
              </a:rPr>
              <a:t>Sur l'eau</a:t>
            </a:r>
            <a:r>
              <a:rPr lang="fr-FR" dirty="0" smtClean="0">
                <a:latin typeface="Times New Roman" pitchFamily="18" charset="0"/>
                <a:cs typeface="Times New Roman" pitchFamily="18" charset="0"/>
              </a:rPr>
              <a:t>. Il y aura un « Bel-Ami II ». De ses voyages, il garde une préférence pour la </a:t>
            </a:r>
            <a:r>
              <a:rPr lang="fr-FR" dirty="0" smtClean="0">
                <a:latin typeface="Times New Roman" pitchFamily="18" charset="0"/>
                <a:cs typeface="Times New Roman" pitchFamily="18" charset="0"/>
                <a:hlinkClick r:id="rId14" tooltip="Corse"/>
              </a:rPr>
              <a:t>Corse</a:t>
            </a:r>
            <a:r>
              <a:rPr lang="fr-FR" dirty="0" smtClean="0">
                <a:latin typeface="Times New Roman" pitchFamily="18" charset="0"/>
                <a:cs typeface="Times New Roman" pitchFamily="18" charset="0"/>
              </a:rPr>
              <a:t> ; il place même le paysan corse au-dessus du paysan normand, car hospitalier… Quoi qu'il en soit, cette vie fiévreuse, ce besoin d'espaces, et souvent pour oublier la maladie qui l'accapare, ne l’empêchent pas de nouer des amitiés parmi les célébrités littéraires de son temps : </a:t>
            </a:r>
            <a:r>
              <a:rPr lang="fr-FR" dirty="0" smtClean="0">
                <a:latin typeface="Times New Roman" pitchFamily="18" charset="0"/>
                <a:cs typeface="Times New Roman" pitchFamily="18" charset="0"/>
                <a:hlinkClick r:id="rId15" tooltip="Alexandre Dumas fils"/>
              </a:rPr>
              <a:t>Alexandre Dumas fils</a:t>
            </a:r>
            <a:r>
              <a:rPr lang="fr-FR" dirty="0" smtClean="0">
                <a:latin typeface="Times New Roman" pitchFamily="18" charset="0"/>
                <a:cs typeface="Times New Roman" pitchFamily="18" charset="0"/>
              </a:rPr>
              <a:t> lui voue une affection paternelle. Guy tombe également sous le charme de l’historien-philosophe </a:t>
            </a:r>
            <a:r>
              <a:rPr lang="fr-FR" dirty="0" smtClean="0">
                <a:latin typeface="Times New Roman" pitchFamily="18" charset="0"/>
                <a:cs typeface="Times New Roman" pitchFamily="18" charset="0"/>
                <a:hlinkClick r:id="rId16" tooltip="Taine"/>
              </a:rPr>
              <a:t>Taine</a:t>
            </a:r>
            <a:r>
              <a:rPr lang="fr-FR" dirty="0" smtClean="0">
                <a:latin typeface="Times New Roman" pitchFamily="18" charset="0"/>
                <a:cs typeface="Times New Roman" pitchFamily="18" charset="0"/>
              </a:rPr>
              <a:t> rencontré à </a:t>
            </a:r>
            <a:r>
              <a:rPr lang="fr-FR" dirty="0" smtClean="0">
                <a:latin typeface="Times New Roman" pitchFamily="18" charset="0"/>
                <a:cs typeface="Times New Roman" pitchFamily="18" charset="0"/>
                <a:hlinkClick r:id="rId17" tooltip="Aix-les-Bains"/>
              </a:rPr>
              <a:t>Aix-les-Bains</a:t>
            </a:r>
            <a:r>
              <a:rPr lang="fr-FR" dirty="0" smtClean="0">
                <a:latin typeface="Times New Roman" pitchFamily="18" charset="0"/>
                <a:cs typeface="Times New Roman" pitchFamily="18" charset="0"/>
              </a:rPr>
              <a:t>.</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S'il reste ami avec Zola et </a:t>
            </a:r>
            <a:r>
              <a:rPr lang="fr-FR" dirty="0" err="1" smtClean="0">
                <a:latin typeface="Times New Roman" pitchFamily="18" charset="0"/>
                <a:cs typeface="Times New Roman" pitchFamily="18" charset="0"/>
              </a:rPr>
              <a:t>Tourguéniev</a:t>
            </a:r>
            <a:r>
              <a:rPr lang="fr-FR" dirty="0" smtClean="0">
                <a:latin typeface="Times New Roman" pitchFamily="18" charset="0"/>
                <a:cs typeface="Times New Roman" pitchFamily="18" charset="0"/>
              </a:rPr>
              <a:t>, en revanche l’amitié de Maupassant avec les </a:t>
            </a:r>
            <a:r>
              <a:rPr lang="fr-FR" dirty="0" smtClean="0">
                <a:latin typeface="Times New Roman" pitchFamily="18" charset="0"/>
                <a:cs typeface="Times New Roman" pitchFamily="18" charset="0"/>
                <a:hlinkClick r:id="rId18" tooltip="Edmond de Goncourt"/>
              </a:rPr>
              <a:t>Goncourt</a:t>
            </a:r>
            <a:r>
              <a:rPr lang="fr-FR" dirty="0" smtClean="0">
                <a:latin typeface="Times New Roman" pitchFamily="18" charset="0"/>
                <a:cs typeface="Times New Roman" pitchFamily="18" charset="0"/>
              </a:rPr>
              <a:t> dure peu : sa franchise et son regard acéré sur la comédie humaine s’accommodent mal de l’ambiance de commérage, de scandale, de duplicité et de critique envieuse que les deux frères ont créée autour d’eux sous l’apparence d’un salon littéraire à la manière </a:t>
            </a:r>
            <a:r>
              <a:rPr lang="fr-FR" dirty="0" err="1" smtClean="0">
                <a:latin typeface="Times New Roman" pitchFamily="18" charset="0"/>
                <a:cs typeface="Times New Roman" pitchFamily="18" charset="0"/>
              </a:rPr>
              <a:t>duxviiie</a:t>
            </a:r>
            <a:r>
              <a:rPr lang="fr-FR" dirty="0" smtClean="0">
                <a:latin typeface="Times New Roman" pitchFamily="18" charset="0"/>
                <a:cs typeface="Times New Roman" pitchFamily="18" charset="0"/>
              </a:rPr>
              <a:t> siècle… La brouille avec les </a:t>
            </a:r>
            <a:r>
              <a:rPr lang="fr-FR" dirty="0" smtClean="0">
                <a:latin typeface="Times New Roman" pitchFamily="18" charset="0"/>
                <a:cs typeface="Times New Roman" pitchFamily="18" charset="0"/>
                <a:hlinkClick r:id="rId19" tooltip="Frères Goncourt"/>
              </a:rPr>
              <a:t>Goncourt</a:t>
            </a:r>
            <a:r>
              <a:rPr lang="fr-FR" dirty="0" smtClean="0">
                <a:latin typeface="Times New Roman" pitchFamily="18" charset="0"/>
                <a:cs typeface="Times New Roman" pitchFamily="18" charset="0"/>
              </a:rPr>
              <a:t> commence à propos d'une souscription pour un monument à la gloire de Flaubert.</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571480"/>
            <a:ext cx="7786742" cy="5452775"/>
          </a:xfrm>
          <a:prstGeom prst="rect">
            <a:avLst/>
          </a:prstGeom>
        </p:spPr>
        <p:txBody>
          <a:bodyPr wrap="square">
            <a:spAutoFit/>
          </a:bodyPr>
          <a:lstStyle/>
          <a:p>
            <a:pPr algn="just">
              <a:lnSpc>
                <a:spcPts val="2160"/>
              </a:lnSpc>
            </a:pPr>
            <a:r>
              <a:rPr lang="fr-FR" b="1" dirty="0" smtClean="0">
                <a:solidFill>
                  <a:schemeClr val="accent1">
                    <a:lumMod val="75000"/>
                  </a:schemeClr>
                </a:solidFill>
              </a:rPr>
              <a:t>         </a:t>
            </a:r>
            <a:r>
              <a:rPr lang="fr-FR" dirty="0" smtClean="0">
                <a:latin typeface="Times New Roman" pitchFamily="18" charset="0"/>
                <a:cs typeface="Times New Roman" pitchFamily="18" charset="0"/>
              </a:rPr>
              <a:t>En </a:t>
            </a:r>
            <a:r>
              <a:rPr lang="fr-FR" dirty="0" smtClean="0">
                <a:latin typeface="Times New Roman" pitchFamily="18" charset="0"/>
                <a:cs typeface="Times New Roman" pitchFamily="18" charset="0"/>
                <a:hlinkClick r:id="rId2" tooltip="1887"/>
              </a:rPr>
              <a:t>1887</a:t>
            </a:r>
            <a:r>
              <a:rPr lang="fr-FR" dirty="0" smtClean="0">
                <a:latin typeface="Times New Roman" pitchFamily="18" charset="0"/>
                <a:cs typeface="Times New Roman" pitchFamily="18" charset="0"/>
              </a:rPr>
              <a:t>, récit de ses pérégrinations thermales en </a:t>
            </a:r>
            <a:r>
              <a:rPr lang="fr-FR" dirty="0" smtClean="0">
                <a:latin typeface="Times New Roman" pitchFamily="18" charset="0"/>
                <a:cs typeface="Times New Roman" pitchFamily="18" charset="0"/>
                <a:hlinkClick r:id="rId3" tooltip="Auvergne"/>
              </a:rPr>
              <a:t>Auvergne</a:t>
            </a:r>
            <a:r>
              <a:rPr lang="fr-FR" dirty="0" smtClean="0">
                <a:latin typeface="Times New Roman" pitchFamily="18" charset="0"/>
                <a:cs typeface="Times New Roman" pitchFamily="18" charset="0"/>
              </a:rPr>
              <a:t>, parait </a:t>
            </a:r>
            <a:r>
              <a:rPr lang="fr-FR" dirty="0" smtClean="0">
                <a:latin typeface="Times New Roman" pitchFamily="18" charset="0"/>
                <a:cs typeface="Times New Roman" pitchFamily="18" charset="0"/>
                <a:hlinkClick r:id="rId4" tooltip="Mont-Oriol"/>
              </a:rPr>
              <a:t>Mont-</a:t>
            </a:r>
            <a:r>
              <a:rPr lang="fr-FR" dirty="0" err="1" smtClean="0">
                <a:latin typeface="Times New Roman" pitchFamily="18" charset="0"/>
                <a:cs typeface="Times New Roman" pitchFamily="18" charset="0"/>
                <a:hlinkClick r:id="rId4" tooltip="Mont-Oriol"/>
              </a:rPr>
              <a:t>Oriol</a:t>
            </a:r>
            <a:r>
              <a:rPr lang="fr-FR" dirty="0" smtClean="0">
                <a:latin typeface="Times New Roman" pitchFamily="18" charset="0"/>
                <a:cs typeface="Times New Roman" pitchFamily="18" charset="0"/>
              </a:rPr>
              <a:t>, roman sur le monde des </a:t>
            </a:r>
            <a:r>
              <a:rPr lang="fr-FR" dirty="0" err="1" smtClean="0">
                <a:latin typeface="Times New Roman" pitchFamily="18" charset="0"/>
                <a:cs typeface="Times New Roman" pitchFamily="18" charset="0"/>
              </a:rPr>
              <a:t>affaireset</a:t>
            </a:r>
            <a:r>
              <a:rPr lang="fr-FR" dirty="0" smtClean="0">
                <a:latin typeface="Times New Roman" pitchFamily="18" charset="0"/>
                <a:cs typeface="Times New Roman" pitchFamily="18" charset="0"/>
              </a:rPr>
              <a:t> les médecins, dans lequel Guy de Maupassant déploie ce qui était une science neuve à l'époque : la </a:t>
            </a:r>
            <a:r>
              <a:rPr lang="fr-FR" dirty="0" smtClean="0">
                <a:latin typeface="Times New Roman" pitchFamily="18" charset="0"/>
                <a:cs typeface="Times New Roman" pitchFamily="18" charset="0"/>
                <a:hlinkClick r:id="rId5" tooltip="Psychologie"/>
              </a:rPr>
              <a:t>psychologie</a:t>
            </a:r>
            <a:r>
              <a:rPr lang="fr-FR" dirty="0" smtClean="0">
                <a:latin typeface="Times New Roman" pitchFamily="18" charset="0"/>
                <a:cs typeface="Times New Roman" pitchFamily="18" charset="0"/>
              </a:rPr>
              <a:t>. De même est abordé un antisémitisme de salon, à travers le personnage de William Andermatt dans une œuvre teintée de </a:t>
            </a:r>
            <a:r>
              <a:rPr lang="fr-FR" dirty="0" err="1" smtClean="0">
                <a:latin typeface="Times New Roman" pitchFamily="18" charset="0"/>
                <a:cs typeface="Times New Roman" pitchFamily="18" charset="0"/>
              </a:rPr>
              <a:t>pessismisme</a:t>
            </a:r>
            <a:r>
              <a:rPr lang="fr-FR" dirty="0" smtClean="0">
                <a:latin typeface="Times New Roman" pitchFamily="18" charset="0"/>
                <a:cs typeface="Times New Roman" pitchFamily="18" charset="0"/>
              </a:rPr>
              <a:t>. En février 1887, Maupassant signe avec d'autres artistes la pétition publiée dans </a:t>
            </a:r>
            <a:r>
              <a:rPr lang="fr-FR" dirty="0" smtClean="0">
                <a:latin typeface="Times New Roman" pitchFamily="18" charset="0"/>
                <a:cs typeface="Times New Roman" pitchFamily="18" charset="0"/>
                <a:hlinkClick r:id="rId6" tooltip="Le Temps (1861-1942)"/>
              </a:rPr>
              <a:t>Le Temps</a:t>
            </a:r>
            <a:r>
              <a:rPr lang="fr-FR" dirty="0" smtClean="0">
                <a:latin typeface="Times New Roman" pitchFamily="18" charset="0"/>
                <a:cs typeface="Times New Roman" pitchFamily="18" charset="0"/>
              </a:rPr>
              <a:t> « contre l’érection […] de l’inutile et monstrueuse </a:t>
            </a:r>
            <a:r>
              <a:rPr lang="fr-FR" dirty="0" smtClean="0">
                <a:latin typeface="Times New Roman" pitchFamily="18" charset="0"/>
                <a:cs typeface="Times New Roman" pitchFamily="18" charset="0"/>
                <a:hlinkClick r:id="rId7" tooltip="Tour Eiffel"/>
              </a:rPr>
              <a:t>Tour Eiffel</a:t>
            </a:r>
            <a:r>
              <a:rPr lang="fr-FR" dirty="0" smtClean="0">
                <a:latin typeface="Times New Roman" pitchFamily="18" charset="0"/>
                <a:cs typeface="Times New Roman" pitchFamily="18" charset="0"/>
              </a:rPr>
              <a:t> » Puis sollicité, il finance la construction d'un </a:t>
            </a:r>
            <a:r>
              <a:rPr lang="fr-FR" dirty="0" smtClean="0">
                <a:latin typeface="Times New Roman" pitchFamily="18" charset="0"/>
                <a:cs typeface="Times New Roman" pitchFamily="18" charset="0"/>
                <a:hlinkClick r:id="rId8" tooltip="Ballon dirigeable"/>
              </a:rPr>
              <a:t>aéronef</a:t>
            </a:r>
            <a:r>
              <a:rPr lang="fr-FR" dirty="0" smtClean="0">
                <a:latin typeface="Times New Roman" pitchFamily="18" charset="0"/>
                <a:cs typeface="Times New Roman" pitchFamily="18" charset="0"/>
              </a:rPr>
              <a:t> qui doit se nommer Le </a:t>
            </a:r>
            <a:r>
              <a:rPr lang="fr-FR" dirty="0" err="1" smtClean="0">
                <a:latin typeface="Times New Roman" pitchFamily="18" charset="0"/>
                <a:cs typeface="Times New Roman" pitchFamily="18" charset="0"/>
              </a:rPr>
              <a:t>Horla</a:t>
            </a:r>
            <a:r>
              <a:rPr lang="fr-FR" dirty="0" smtClean="0">
                <a:latin typeface="Times New Roman" pitchFamily="18" charset="0"/>
                <a:cs typeface="Times New Roman" pitchFamily="18" charset="0"/>
              </a:rPr>
              <a:t>.</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Le départ a lieu le </a:t>
            </a:r>
            <a:r>
              <a:rPr lang="fr-FR" dirty="0" smtClean="0">
                <a:latin typeface="Times New Roman" pitchFamily="18" charset="0"/>
                <a:cs typeface="Times New Roman" pitchFamily="18" charset="0"/>
                <a:hlinkClick r:id="rId9" tooltip="8 juillet"/>
              </a:rPr>
              <a:t>8</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0" tooltip="Juillet 1887"/>
              </a:rPr>
              <a:t>juillet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2" tooltip="1887"/>
              </a:rPr>
              <a:t>1887</a:t>
            </a:r>
            <a:r>
              <a:rPr lang="fr-FR" dirty="0" smtClean="0">
                <a:latin typeface="Times New Roman" pitchFamily="18" charset="0"/>
                <a:cs typeface="Times New Roman" pitchFamily="18" charset="0"/>
              </a:rPr>
              <a:t> à l'usine à gaz de </a:t>
            </a:r>
            <a:r>
              <a:rPr lang="fr-FR" dirty="0" smtClean="0">
                <a:latin typeface="Times New Roman" pitchFamily="18" charset="0"/>
                <a:cs typeface="Times New Roman" pitchFamily="18" charset="0"/>
                <a:hlinkClick r:id="rId11" tooltip="Quartier de la Villette"/>
              </a:rPr>
              <a:t>La Villette</a:t>
            </a:r>
            <a:r>
              <a:rPr lang="fr-FR" dirty="0" smtClean="0">
                <a:latin typeface="Times New Roman" pitchFamily="18" charset="0"/>
                <a:cs typeface="Times New Roman" pitchFamily="18" charset="0"/>
              </a:rPr>
              <a:t> jusqu'en </a:t>
            </a:r>
            <a:r>
              <a:rPr lang="fr-FR" dirty="0" smtClean="0">
                <a:latin typeface="Times New Roman" pitchFamily="18" charset="0"/>
                <a:cs typeface="Times New Roman" pitchFamily="18" charset="0"/>
                <a:hlinkClick r:id="rId12" tooltip="Belgique"/>
              </a:rPr>
              <a:t>Belgique</a:t>
            </a:r>
            <a:r>
              <a:rPr lang="fr-FR" dirty="0" smtClean="0">
                <a:latin typeface="Times New Roman" pitchFamily="18" charset="0"/>
                <a:cs typeface="Times New Roman" pitchFamily="18" charset="0"/>
              </a:rPr>
              <a:t> à l'embouchure de l'</a:t>
            </a:r>
            <a:r>
              <a:rPr lang="fr-FR" dirty="0" smtClean="0">
                <a:latin typeface="Times New Roman" pitchFamily="18" charset="0"/>
                <a:cs typeface="Times New Roman" pitchFamily="18" charset="0"/>
                <a:hlinkClick r:id="rId13" tooltip="Escaut"/>
              </a:rPr>
              <a:t>Escaut</a:t>
            </a:r>
            <a:r>
              <a:rPr lang="fr-FR" dirty="0" smtClean="0">
                <a:latin typeface="Times New Roman" pitchFamily="18" charset="0"/>
                <a:cs typeface="Times New Roman" pitchFamily="18" charset="0"/>
              </a:rPr>
              <a:t> à </a:t>
            </a:r>
            <a:r>
              <a:rPr lang="fr-FR" dirty="0" err="1" smtClean="0">
                <a:latin typeface="Times New Roman" pitchFamily="18" charset="0"/>
                <a:cs typeface="Times New Roman" pitchFamily="18" charset="0"/>
                <a:hlinkClick r:id="rId14" tooltip="Heist"/>
              </a:rPr>
              <a:t>Heist</a:t>
            </a:r>
            <a:r>
              <a:rPr lang="fr-FR" dirty="0" smtClean="0">
                <a:latin typeface="Times New Roman" pitchFamily="18" charset="0"/>
                <a:cs typeface="Times New Roman" pitchFamily="18" charset="0"/>
              </a:rPr>
              <a:t> - puis il voyage en </a:t>
            </a:r>
            <a:r>
              <a:rPr lang="fr-FR" dirty="0" smtClean="0">
                <a:latin typeface="Times New Roman" pitchFamily="18" charset="0"/>
                <a:cs typeface="Times New Roman" pitchFamily="18" charset="0"/>
                <a:hlinkClick r:id="rId15" tooltip="Algérie"/>
              </a:rPr>
              <a:t>Algérie</a:t>
            </a:r>
            <a:r>
              <a:rPr lang="fr-FR" dirty="0" smtClean="0">
                <a:latin typeface="Times New Roman" pitchFamily="18" charset="0"/>
                <a:cs typeface="Times New Roman" pitchFamily="18" charset="0"/>
              </a:rPr>
              <a:t> et en </a:t>
            </a:r>
            <a:r>
              <a:rPr lang="fr-FR" dirty="0" smtClean="0">
                <a:latin typeface="Times New Roman" pitchFamily="18" charset="0"/>
                <a:cs typeface="Times New Roman" pitchFamily="18" charset="0"/>
                <a:hlinkClick r:id="rId16" tooltip="Tunisie"/>
              </a:rPr>
              <a:t>Tunisie</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17" tooltip="Janvier"/>
              </a:rPr>
              <a:t>janvier</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8" tooltip="1888"/>
              </a:rPr>
              <a:t>1888</a:t>
            </a:r>
            <a:r>
              <a:rPr lang="fr-FR" dirty="0" smtClean="0">
                <a:latin typeface="Times New Roman" pitchFamily="18" charset="0"/>
                <a:cs typeface="Times New Roman" pitchFamily="18" charset="0"/>
              </a:rPr>
              <a:t> Maupassant s'arrête à </a:t>
            </a:r>
            <a:r>
              <a:rPr lang="fr-FR" dirty="0" smtClean="0">
                <a:latin typeface="Times New Roman" pitchFamily="18" charset="0"/>
                <a:cs typeface="Times New Roman" pitchFamily="18" charset="0"/>
                <a:hlinkClick r:id="rId19" tooltip="Marseille"/>
              </a:rPr>
              <a:t>Marseille</a:t>
            </a:r>
            <a:r>
              <a:rPr lang="fr-FR" dirty="0" smtClean="0">
                <a:latin typeface="Times New Roman" pitchFamily="18" charset="0"/>
                <a:cs typeface="Times New Roman" pitchFamily="18" charset="0"/>
              </a:rPr>
              <a:t> et achète le </a:t>
            </a:r>
            <a:r>
              <a:rPr lang="fr-FR" dirty="0" err="1" smtClean="0">
                <a:latin typeface="Times New Roman" pitchFamily="18" charset="0"/>
                <a:cs typeface="Times New Roman" pitchFamily="18" charset="0"/>
                <a:hlinkClick r:id="rId20" tooltip="Côtre"/>
              </a:rPr>
              <a:t>côtre</a:t>
            </a:r>
            <a:r>
              <a:rPr lang="fr-FR" dirty="0" smtClean="0">
                <a:latin typeface="Times New Roman" pitchFamily="18" charset="0"/>
                <a:cs typeface="Times New Roman" pitchFamily="18" charset="0"/>
              </a:rPr>
              <a:t> de course Le </a:t>
            </a:r>
            <a:r>
              <a:rPr lang="fr-FR" dirty="0" err="1" smtClean="0">
                <a:latin typeface="Times New Roman" pitchFamily="18" charset="0"/>
                <a:cs typeface="Times New Roman" pitchFamily="18" charset="0"/>
              </a:rPr>
              <a:t>Zingara</a:t>
            </a:r>
            <a:r>
              <a:rPr lang="fr-FR" dirty="0" smtClean="0">
                <a:latin typeface="Times New Roman" pitchFamily="18" charset="0"/>
                <a:cs typeface="Times New Roman" pitchFamily="18" charset="0"/>
              </a:rPr>
              <a:t>, puis il rejoint </a:t>
            </a:r>
            <a:r>
              <a:rPr lang="fr-FR" dirty="0" smtClean="0">
                <a:latin typeface="Times New Roman" pitchFamily="18" charset="0"/>
                <a:cs typeface="Times New Roman" pitchFamily="18" charset="0"/>
                <a:hlinkClick r:id="rId21" tooltip="Cannes"/>
              </a:rPr>
              <a:t>Cannes</a:t>
            </a:r>
            <a:r>
              <a:rPr lang="fr-FR" dirty="0" smtClean="0">
                <a:latin typeface="Times New Roman" pitchFamily="18" charset="0"/>
                <a:cs typeface="Times New Roman" pitchFamily="18" charset="0"/>
              </a:rPr>
              <a:t> à son bord. Bien qu'il soit loin de Paris, Edmond de Goncourt ressasse à son sujet. (La même année, son frère Hervé est interné une première fois; il retombe malade en fin d'année).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L'écrivain jette alors ses dernières forces dans l'écriture. En mars 1888, il entame la rédaction de </a:t>
            </a:r>
            <a:r>
              <a:rPr lang="fr-FR" dirty="0" smtClean="0">
                <a:latin typeface="Times New Roman" pitchFamily="18" charset="0"/>
                <a:cs typeface="Times New Roman" pitchFamily="18" charset="0"/>
                <a:hlinkClick r:id="rId22" tooltip="Fort comme la mort"/>
              </a:rPr>
              <a:t>Fort comme la mort</a:t>
            </a:r>
            <a:r>
              <a:rPr lang="fr-FR" dirty="0" smtClean="0">
                <a:latin typeface="Times New Roman" pitchFamily="18" charset="0"/>
                <a:cs typeface="Times New Roman" pitchFamily="18" charset="0"/>
              </a:rPr>
              <a:t> qui sera publié en 1889.</a:t>
            </a:r>
          </a:p>
          <a:p>
            <a:pPr algn="just">
              <a:lnSpc>
                <a:spcPts val="2160"/>
              </a:lnSpc>
            </a:pPr>
            <a:endParaRPr lang="fr-FR" dirty="0" smtClean="0">
              <a:latin typeface="Times New Roman" pitchFamily="18" charset="0"/>
              <a:cs typeface="Times New Roman" pitchFamily="18" charset="0"/>
            </a:endParaRP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642910" y="642918"/>
            <a:ext cx="7572428" cy="5857916"/>
          </a:xfrm>
        </p:spPr>
        <p:txBody>
          <a:bodyPr/>
          <a:lstStyle/>
          <a:p>
            <a:pPr algn="just">
              <a:buNone/>
            </a:pPr>
            <a:r>
              <a:rPr lang="fr-FR" sz="1800" dirty="0" smtClean="0">
                <a:latin typeface="Times New Roman" pitchFamily="18" charset="0"/>
                <a:cs typeface="Times New Roman" pitchFamily="18" charset="0"/>
              </a:rPr>
              <a:t>		Le titre de l'œuvre est tiré du </a:t>
            </a:r>
            <a:r>
              <a:rPr lang="fr-FR" sz="1800" dirty="0" smtClean="0">
                <a:latin typeface="Times New Roman" pitchFamily="18" charset="0"/>
                <a:cs typeface="Times New Roman" pitchFamily="18" charset="0"/>
                <a:hlinkClick r:id="rId2" tooltip="Cantique des cantiques"/>
              </a:rPr>
              <a:t>Cantique des cantiques</a:t>
            </a:r>
            <a:r>
              <a:rPr lang="fr-FR" sz="1800" dirty="0" smtClean="0">
                <a:latin typeface="Times New Roman" pitchFamily="18" charset="0"/>
                <a:cs typeface="Times New Roman" pitchFamily="18" charset="0"/>
              </a:rPr>
              <a:t> : « L’amour est fort comme la mort, et la jalousie est dure comme le sépulcre. » Le soir du </a:t>
            </a:r>
            <a:r>
              <a:rPr lang="fr-FR" sz="1800" dirty="0" smtClean="0">
                <a:latin typeface="Times New Roman" pitchFamily="18" charset="0"/>
                <a:cs typeface="Times New Roman" pitchFamily="18" charset="0"/>
                <a:hlinkClick r:id="rId3" tooltip="6 mars"/>
              </a:rPr>
              <a:t>6</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4" tooltip="Mars 1889"/>
              </a:rPr>
              <a:t>mars</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5" tooltip="1889"/>
              </a:rPr>
              <a:t>1889</a:t>
            </a:r>
            <a:r>
              <a:rPr lang="fr-FR" sz="1800" dirty="0" smtClean="0">
                <a:latin typeface="Times New Roman" pitchFamily="18" charset="0"/>
                <a:cs typeface="Times New Roman" pitchFamily="18" charset="0"/>
              </a:rPr>
              <a:t> Maupassant dine chez la princesse Mathilde.</a:t>
            </a:r>
          </a:p>
          <a:p>
            <a:pPr algn="just">
              <a:buNone/>
            </a:pPr>
            <a:endParaRPr lang="fr-FR" sz="1800" dirty="0" smtClean="0">
              <a:latin typeface="Times New Roman" pitchFamily="18" charset="0"/>
              <a:cs typeface="Times New Roman" pitchFamily="18" charset="0"/>
            </a:endParaRPr>
          </a:p>
          <a:p>
            <a:pPr algn="just">
              <a:buNone/>
            </a:pPr>
            <a:r>
              <a:rPr lang="fr-FR" sz="1800" dirty="0" smtClean="0">
                <a:latin typeface="Times New Roman" pitchFamily="18" charset="0"/>
                <a:cs typeface="Times New Roman" pitchFamily="18" charset="0"/>
              </a:rPr>
              <a:t>		 Il y croise le docteur </a:t>
            </a:r>
            <a:r>
              <a:rPr lang="fr-FR" sz="1800" dirty="0" smtClean="0">
                <a:latin typeface="Times New Roman" pitchFamily="18" charset="0"/>
                <a:cs typeface="Times New Roman" pitchFamily="18" charset="0"/>
                <a:hlinkClick r:id="rId6" tooltip="Émile Blanche"/>
              </a:rPr>
              <a:t>Blanche</a:t>
            </a:r>
            <a:r>
              <a:rPr lang="fr-FR" sz="1800" dirty="0" smtClean="0">
                <a:latin typeface="Times New Roman" pitchFamily="18" charset="0"/>
                <a:cs typeface="Times New Roman" pitchFamily="18" charset="0"/>
              </a:rPr>
              <a:t> ainsi qu'Edmond de Goncourt, leurs rapports restent distants. En août 1889, Hervé de Maupassant est de nouveau interné à l'</a:t>
            </a:r>
            <a:r>
              <a:rPr lang="fr-FR" sz="1800" dirty="0" smtClean="0">
                <a:latin typeface="Times New Roman" pitchFamily="18" charset="0"/>
                <a:cs typeface="Times New Roman" pitchFamily="18" charset="0"/>
                <a:hlinkClick r:id="rId7" tooltip="Centre hospitalier Le Vinatier"/>
              </a:rPr>
              <a:t>asile de Lyon-Bron</a:t>
            </a:r>
            <a:r>
              <a:rPr lang="fr-FR" sz="1800" dirty="0" smtClean="0">
                <a:latin typeface="Times New Roman" pitchFamily="18" charset="0"/>
                <a:cs typeface="Times New Roman" pitchFamily="18" charset="0"/>
              </a:rPr>
              <a:t>. Le </a:t>
            </a:r>
            <a:r>
              <a:rPr lang="fr-FR" sz="1800" dirty="0" smtClean="0">
                <a:latin typeface="Times New Roman" pitchFamily="18" charset="0"/>
                <a:cs typeface="Times New Roman" pitchFamily="18" charset="0"/>
                <a:hlinkClick r:id="rId8" tooltip="18 août"/>
              </a:rPr>
              <a:t>18</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9" tooltip="Août 1889"/>
              </a:rPr>
              <a:t>août</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5" tooltip="1889"/>
              </a:rPr>
              <a:t>1889</a:t>
            </a:r>
            <a:r>
              <a:rPr lang="fr-FR" sz="1800" dirty="0" smtClean="0">
                <a:latin typeface="Times New Roman" pitchFamily="18" charset="0"/>
                <a:cs typeface="Times New Roman" pitchFamily="18" charset="0"/>
              </a:rPr>
              <a:t> à </a:t>
            </a:r>
            <a:r>
              <a:rPr lang="fr-FR" sz="1800" dirty="0" smtClean="0">
                <a:latin typeface="Times New Roman" pitchFamily="18" charset="0"/>
                <a:cs typeface="Times New Roman" pitchFamily="18" charset="0"/>
                <a:hlinkClick r:id="rId10" tooltip="Étretat"/>
              </a:rPr>
              <a:t>Étretat</a:t>
            </a:r>
            <a:r>
              <a:rPr lang="fr-FR" sz="1800" dirty="0" smtClean="0">
                <a:latin typeface="Times New Roman" pitchFamily="18" charset="0"/>
                <a:cs typeface="Times New Roman" pitchFamily="18" charset="0"/>
              </a:rPr>
              <a:t>, cherchant à conjurer le sort, Guy donne une fête : </a:t>
            </a:r>
            <a:r>
              <a:rPr lang="fr-FR" sz="1800" dirty="0" smtClean="0">
                <a:latin typeface="Times New Roman" pitchFamily="18" charset="0"/>
                <a:cs typeface="Times New Roman" pitchFamily="18" charset="0"/>
                <a:hlinkClick r:id="rId11" tooltip="Hermine Lecomte du Nouÿ"/>
              </a:rPr>
              <a:t>Hermine Lecomte du </a:t>
            </a:r>
            <a:r>
              <a:rPr lang="fr-FR" sz="1800" dirty="0" err="1" smtClean="0">
                <a:latin typeface="Times New Roman" pitchFamily="18" charset="0"/>
                <a:cs typeface="Times New Roman" pitchFamily="18" charset="0"/>
                <a:hlinkClick r:id="rId11" tooltip="Hermine Lecomte du Nouÿ"/>
              </a:rPr>
              <a:t>Nouÿ</a:t>
            </a:r>
            <a:r>
              <a:rPr lang="fr-FR" sz="1800" dirty="0" smtClean="0">
                <a:latin typeface="Times New Roman" pitchFamily="18" charset="0"/>
                <a:cs typeface="Times New Roman" pitchFamily="18" charset="0"/>
              </a:rPr>
              <a:t> et Blanche Roosevelt figurent parmi les invités qui se font tirer les cartes par une mauresque, puis après une pièce de théâtre, la fête s'achève par une bataille de lances à incendie</a:t>
            </a:r>
            <a:r>
              <a:rPr lang="fr-FR" sz="1800" dirty="0" smtClean="0">
                <a:solidFill>
                  <a:schemeClr val="accent1">
                    <a:lumMod val="75000"/>
                  </a:schemeClr>
                </a:solidFill>
                <a:latin typeface="Times New Roman" pitchFamily="18" charset="0"/>
                <a:cs typeface="Times New Roman" pitchFamily="18" charset="0"/>
              </a:rPr>
              <a:t>. </a:t>
            </a:r>
          </a:p>
          <a:p>
            <a:pPr>
              <a:buNone/>
            </a:pPr>
            <a:r>
              <a:rPr lang="fr-FR" sz="2000" b="1" dirty="0" smtClean="0">
                <a:solidFill>
                  <a:schemeClr val="accent1">
                    <a:lumMod val="75000"/>
                  </a:schemeClr>
                </a:solidFill>
                <a:latin typeface="Times New Roman" pitchFamily="18" charset="0"/>
                <a:cs typeface="Times New Roman" pitchFamily="18" charset="0"/>
              </a:rPr>
              <a:t>		 </a:t>
            </a:r>
            <a:r>
              <a:rPr lang="fr-FR" sz="1800" dirty="0" smtClean="0">
                <a:latin typeface="Times New Roman" pitchFamily="18" charset="0"/>
                <a:cs typeface="Times New Roman" pitchFamily="18" charset="0"/>
              </a:rPr>
              <a:t>Les derniers lampions s'éteignent. Le 20 août, l'écrivain et son valet se mettent en route. Le lendemain, Guy visite Hervé. Celui-ci meurt le </a:t>
            </a:r>
            <a:r>
              <a:rPr lang="fr-FR" sz="1800" dirty="0" smtClean="0">
                <a:latin typeface="Times New Roman" pitchFamily="18" charset="0"/>
                <a:cs typeface="Times New Roman" pitchFamily="18" charset="0"/>
                <a:hlinkClick r:id="rId12" tooltip="13 novembre"/>
              </a:rPr>
              <a:t>13</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13" tooltip="Novembre 1889"/>
              </a:rPr>
              <a:t>novembre</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5" tooltip="1889"/>
              </a:rPr>
              <a:t>1889</a:t>
            </a:r>
            <a:r>
              <a:rPr lang="fr-FR" sz="1800" dirty="0" smtClean="0">
                <a:latin typeface="Times New Roman" pitchFamily="18" charset="0"/>
                <a:cs typeface="Times New Roman" pitchFamily="18" charset="0"/>
              </a:rPr>
              <a:t> à l'âge de trente-trois ans.</a:t>
            </a:r>
            <a:endParaRPr lang="fr-FR" sz="1800" dirty="0"/>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8001056" cy="5734903"/>
          </a:xfrm>
          <a:prstGeom prst="rect">
            <a:avLst/>
          </a:prstGeom>
        </p:spPr>
        <p:txBody>
          <a:bodyPr wrap="square">
            <a:spAutoFit/>
          </a:bodyPr>
          <a:lstStyle/>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a:t>
            </a:r>
          </a:p>
          <a:p>
            <a:pPr algn="just">
              <a:lnSpc>
                <a:spcPts val="2160"/>
              </a:lnSpc>
            </a:pPr>
            <a:r>
              <a:rPr lang="fr-FR" dirty="0" smtClean="0">
                <a:latin typeface="Times New Roman" pitchFamily="18" charset="0"/>
                <a:cs typeface="Times New Roman" pitchFamily="18" charset="0"/>
              </a:rPr>
              <a:t>	Durant les dernières années de Maupassant, se développent en lui un amour exagéré pour la solitude, un instinct de conservation maladif, une crainte constante de la mort, et une certaine </a:t>
            </a:r>
            <a:r>
              <a:rPr lang="fr-FR" dirty="0" smtClean="0">
                <a:latin typeface="Times New Roman" pitchFamily="18" charset="0"/>
                <a:cs typeface="Times New Roman" pitchFamily="18" charset="0"/>
                <a:hlinkClick r:id="rId2" tooltip="Paranoïa"/>
              </a:rPr>
              <a:t>paranoïa</a:t>
            </a:r>
            <a:r>
              <a:rPr lang="fr-FR" dirty="0" smtClean="0">
                <a:latin typeface="Times New Roman" pitchFamily="18" charset="0"/>
                <a:cs typeface="Times New Roman" pitchFamily="18" charset="0"/>
              </a:rPr>
              <a:t>, dus à une probable prédisposition familiale, sa mère étant dépressive et son frère mort fou, mais surtout à la </a:t>
            </a:r>
            <a:r>
              <a:rPr lang="fr-FR" dirty="0" smtClean="0">
                <a:latin typeface="Times New Roman" pitchFamily="18" charset="0"/>
                <a:cs typeface="Times New Roman" pitchFamily="18" charset="0"/>
                <a:hlinkClick r:id="rId3" tooltip="Syphilis"/>
              </a:rPr>
              <a:t>syphilis</a:t>
            </a:r>
            <a:r>
              <a:rPr lang="fr-FR" dirty="0" smtClean="0">
                <a:latin typeface="Times New Roman" pitchFamily="18" charset="0"/>
                <a:cs typeface="Times New Roman" pitchFamily="18" charset="0"/>
              </a:rPr>
              <a:t>, contractée pendant ses jeunes années. Maupassant se porte de plus en plus mal, son état physique et mental ne cesse de se dégrader, et ses nombreuses consultations et cures à </a:t>
            </a:r>
            <a:r>
              <a:rPr lang="fr-FR" dirty="0" smtClean="0">
                <a:latin typeface="Times New Roman" pitchFamily="18" charset="0"/>
                <a:cs typeface="Times New Roman" pitchFamily="18" charset="0"/>
                <a:hlinkClick r:id="rId4" tooltip="Plombières-les-Bains"/>
              </a:rPr>
              <a:t>Plombières-les-Bains</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5" tooltip="Aix-les-Bains"/>
              </a:rPr>
              <a:t>Aix-les-Bains</a:t>
            </a:r>
            <a:r>
              <a:rPr lang="fr-FR" dirty="0" smtClean="0">
                <a:latin typeface="Times New Roman" pitchFamily="18" charset="0"/>
                <a:cs typeface="Times New Roman" pitchFamily="18" charset="0"/>
              </a:rPr>
              <a:t> ou </a:t>
            </a:r>
            <a:r>
              <a:rPr lang="fr-FR" dirty="0" smtClean="0">
                <a:latin typeface="Times New Roman" pitchFamily="18" charset="0"/>
                <a:cs typeface="Times New Roman" pitchFamily="18" charset="0"/>
                <a:hlinkClick r:id="rId6" tooltip="Gérardmer"/>
              </a:rPr>
              <a:t>Gérardmer</a:t>
            </a:r>
            <a:r>
              <a:rPr lang="fr-FR" dirty="0" smtClean="0">
                <a:latin typeface="Times New Roman" pitchFamily="18" charset="0"/>
                <a:cs typeface="Times New Roman" pitchFamily="18" charset="0"/>
              </a:rPr>
              <a:t> n'y changent rien.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En mai 1889, Guy de Maupassant commence ce qui restera comme son dernier roman publié : </a:t>
            </a:r>
            <a:r>
              <a:rPr lang="fr-FR" dirty="0" smtClean="0">
                <a:latin typeface="Times New Roman" pitchFamily="18" charset="0"/>
                <a:cs typeface="Times New Roman" pitchFamily="18" charset="0"/>
                <a:hlinkClick r:id="rId7" tooltip="Notre cœur"/>
              </a:rPr>
              <a:t>Notre cœur</a:t>
            </a:r>
            <a:r>
              <a:rPr lang="fr-FR" dirty="0" smtClean="0">
                <a:latin typeface="Times New Roman" pitchFamily="18" charset="0"/>
                <a:cs typeface="Times New Roman" pitchFamily="18" charset="0"/>
              </a:rPr>
              <a:t> ; racontant les amours contrariés de Michèle de Burne et André Mariolle, cette peinture de mœurs mondaines sans dénouement est d'abord publiée dans la </a:t>
            </a:r>
            <a:r>
              <a:rPr lang="fr-FR" dirty="0" smtClean="0">
                <a:latin typeface="Times New Roman" pitchFamily="18" charset="0"/>
                <a:cs typeface="Times New Roman" pitchFamily="18" charset="0"/>
                <a:hlinkClick r:id="rId8" tooltip="Revue des Deux-Mondes"/>
              </a:rPr>
              <a:t>Revue des Deux-Mondes</a:t>
            </a:r>
            <a:r>
              <a:rPr lang="fr-FR" dirty="0" smtClean="0">
                <a:latin typeface="Times New Roman" pitchFamily="18" charset="0"/>
                <a:cs typeface="Times New Roman" pitchFamily="18" charset="0"/>
              </a:rPr>
              <a:t> en mai et juin 1890, puis en volume ce même mois de juin chez </a:t>
            </a:r>
            <a:r>
              <a:rPr lang="fr-FR" dirty="0" err="1" smtClean="0">
                <a:latin typeface="Times New Roman" pitchFamily="18" charset="0"/>
                <a:cs typeface="Times New Roman" pitchFamily="18" charset="0"/>
                <a:hlinkClick r:id="rId9" tooltip="Paul Ollendorff"/>
              </a:rPr>
              <a:t>Ollendorff</a:t>
            </a:r>
            <a:r>
              <a:rPr lang="fr-FR" dirty="0" smtClean="0">
                <a:latin typeface="Times New Roman" pitchFamily="18" charset="0"/>
                <a:cs typeface="Times New Roman" pitchFamily="18" charset="0"/>
              </a:rPr>
              <a:t> et reçoit un accueil favorable. À la mi-juillet Maupassant se rend à </a:t>
            </a:r>
            <a:r>
              <a:rPr lang="fr-FR" dirty="0" smtClean="0">
                <a:latin typeface="Times New Roman" pitchFamily="18" charset="0"/>
                <a:cs typeface="Times New Roman" pitchFamily="18" charset="0"/>
                <a:hlinkClick r:id="rId4" tooltip="Plombières-les-Bains"/>
              </a:rPr>
              <a:t>Plombières-les-Bains</a:t>
            </a:r>
            <a:r>
              <a:rPr lang="fr-FR" dirty="0" smtClean="0">
                <a:latin typeface="Times New Roman" pitchFamily="18" charset="0"/>
                <a:cs typeface="Times New Roman" pitchFamily="18" charset="0"/>
              </a:rPr>
              <a:t> sur les conseils de ses médecins, puis le 29 juillet fait une courte croisière à bord de Bel-Ami II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Un mois plus tard en août 1890, Guy de Maupassant commence L'Âme étrangère, qu'il ne finira jamais. </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28662" y="0"/>
            <a:ext cx="7643866" cy="1785926"/>
          </a:xfrm>
        </p:spPr>
        <p:style>
          <a:lnRef idx="0">
            <a:schemeClr val="accent5"/>
          </a:lnRef>
          <a:fillRef idx="3">
            <a:schemeClr val="accent5"/>
          </a:fillRef>
          <a:effectRef idx="3">
            <a:schemeClr val="accent5"/>
          </a:effectRef>
          <a:fontRef idx="minor">
            <a:schemeClr val="lt1"/>
          </a:fontRef>
        </p:style>
        <p:txBody>
          <a:bodyPr>
            <a:noAutofit/>
          </a:bodyPr>
          <a:lstStyle/>
          <a:p>
            <a:r>
              <a:rPr lang="fr-FR" sz="3600" dirty="0" smtClean="0">
                <a:latin typeface="Times New Roman" pitchFamily="18" charset="0"/>
                <a:cs typeface="Times New Roman" pitchFamily="18" charset="0"/>
              </a:rPr>
              <a:t>LE CONTEXTE DU 19</a:t>
            </a:r>
            <a:r>
              <a:rPr lang="fr-FR" sz="3600" baseline="30000" dirty="0" smtClean="0">
                <a:latin typeface="Times New Roman" pitchFamily="18" charset="0"/>
                <a:cs typeface="Times New Roman" pitchFamily="18" charset="0"/>
              </a:rPr>
              <a:t>ÈME </a:t>
            </a:r>
            <a:r>
              <a:rPr lang="fr-FR" sz="3600" dirty="0" smtClean="0">
                <a:latin typeface="Times New Roman" pitchFamily="18" charset="0"/>
                <a:cs typeface="Times New Roman" pitchFamily="18" charset="0"/>
              </a:rPr>
              <a:t>SIÈCLE: </a:t>
            </a:r>
            <a:br>
              <a:rPr lang="fr-FR" sz="3600" dirty="0" smtClean="0">
                <a:latin typeface="Times New Roman" pitchFamily="18" charset="0"/>
                <a:cs typeface="Times New Roman" pitchFamily="18" charset="0"/>
              </a:rPr>
            </a:br>
            <a:r>
              <a:rPr lang="fr-FR" sz="3600" dirty="0" smtClean="0">
                <a:latin typeface="Times New Roman" pitchFamily="18" charset="0"/>
                <a:cs typeface="Times New Roman" pitchFamily="18" charset="0"/>
              </a:rPr>
              <a:t>LA VARIÉTÉ LITTÉRAIRE DU XVIIIE SIÈCLE</a:t>
            </a:r>
            <a:endParaRPr lang="fr-FR" sz="3600" dirty="0">
              <a:latin typeface="Times New Roman" pitchFamily="18" charset="0"/>
              <a:cs typeface="Times New Roman" pitchFamily="18" charset="0"/>
            </a:endParaRPr>
          </a:p>
        </p:txBody>
      </p:sp>
      <p:sp>
        <p:nvSpPr>
          <p:cNvPr id="3" name="Sous-titre 2"/>
          <p:cNvSpPr>
            <a:spLocks noGrp="1"/>
          </p:cNvSpPr>
          <p:nvPr>
            <p:ph type="subTitle" idx="1"/>
          </p:nvPr>
        </p:nvSpPr>
        <p:spPr>
          <a:xfrm>
            <a:off x="928662" y="2071678"/>
            <a:ext cx="7708846" cy="3929090"/>
          </a:xfrm>
          <a:ln>
            <a:solidFill>
              <a:schemeClr val="bg1"/>
            </a:solidFill>
          </a:ln>
        </p:spPr>
        <p:txBody>
          <a:bodyPr>
            <a:normAutofit fontScale="25000" lnSpcReduction="20000"/>
          </a:bodyPr>
          <a:lstStyle/>
          <a:p>
            <a:pPr algn="just">
              <a:lnSpc>
                <a:spcPts val="2000"/>
              </a:lnSpc>
            </a:pPr>
            <a:r>
              <a:rPr lang="fr-FR" dirty="0" smtClean="0">
                <a:solidFill>
                  <a:schemeClr val="tx1"/>
                </a:solidFill>
              </a:rPr>
              <a:t/>
            </a:r>
            <a:br>
              <a:rPr lang="fr-FR" dirty="0" smtClean="0">
                <a:solidFill>
                  <a:schemeClr val="tx1"/>
                </a:solidFill>
              </a:rPr>
            </a:br>
            <a:r>
              <a:rPr lang="fr-FR" dirty="0" smtClean="0">
                <a:solidFill>
                  <a:schemeClr val="tx1"/>
                </a:solidFill>
              </a:rPr>
              <a:t>	</a:t>
            </a:r>
            <a:r>
              <a:rPr lang="fr-FR" sz="7200" b="0" dirty="0" smtClean="0">
                <a:solidFill>
                  <a:schemeClr val="tx1"/>
                </a:solidFill>
                <a:latin typeface="Times New Roman" pitchFamily="18" charset="0"/>
                <a:cs typeface="Times New Roman" pitchFamily="18" charset="0"/>
              </a:rPr>
              <a:t>Après Révolution, pas moins de sept régimes politiques                             se succèdent au cours du XIX e siècle, jalonné par autant de guerres,                    de coups d'Etat et de crises.</a:t>
            </a:r>
          </a:p>
          <a:p>
            <a:pPr algn="just">
              <a:lnSpc>
                <a:spcPts val="2000"/>
              </a:lnSpc>
            </a:pPr>
            <a:r>
              <a:rPr lang="fr-FR" sz="7200" b="0" dirty="0" smtClean="0">
                <a:solidFill>
                  <a:schemeClr val="tx1"/>
                </a:solidFill>
                <a:latin typeface="Times New Roman" pitchFamily="18" charset="0"/>
                <a:cs typeface="Times New Roman" pitchFamily="18" charset="0"/>
              </a:rPr>
              <a:t>        On peut citer le Consulat qui s'étend de 1799 à 1804, l'Empire napoléonien de 1804 à 1814,  la Restauration   (Louis XVIII et Charles X) de  1814  à  1830,    </a:t>
            </a:r>
          </a:p>
          <a:p>
            <a:pPr algn="just">
              <a:lnSpc>
                <a:spcPts val="2000"/>
              </a:lnSpc>
            </a:pPr>
            <a:r>
              <a:rPr lang="fr-FR" sz="7200" b="0" dirty="0" smtClean="0">
                <a:solidFill>
                  <a:schemeClr val="tx1"/>
                </a:solidFill>
                <a:latin typeface="Times New Roman" pitchFamily="18" charset="0"/>
                <a:cs typeface="Times New Roman" pitchFamily="18" charset="0"/>
              </a:rPr>
              <a:t>la Monarchie de Juillet avec Louis Philippe de 1830 à 1848. La Seconde République de 1848 à 1850, le Second empire avec Napoléon III de 1852                à 1870 et enfin la Troisième République secouée à la fin du siècle par des crises comme celles du coup d'État manqué du général Boulanger et                    de l'affaire Dreyfus entre 1896 et 1906.</a:t>
            </a:r>
          </a:p>
          <a:p>
            <a:pPr algn="just">
              <a:lnSpc>
                <a:spcPts val="2000"/>
              </a:lnSpc>
            </a:pPr>
            <a:r>
              <a:rPr lang="fr-FR" sz="7200" b="0" dirty="0" smtClean="0">
                <a:solidFill>
                  <a:schemeClr val="tx1"/>
                </a:solidFill>
                <a:latin typeface="Times New Roman" pitchFamily="18" charset="0"/>
                <a:cs typeface="Times New Roman" pitchFamily="18" charset="0"/>
              </a:rPr>
              <a:t>          On constate par ailleurs un important développement économique et un important développement technique grâce aux sciences physiques et mécaniques.</a:t>
            </a:r>
          </a:p>
          <a:p>
            <a:pPr algn="l">
              <a:lnSpc>
                <a:spcPts val="2000"/>
              </a:lnSpc>
            </a:pPr>
            <a:endParaRPr lang="fr-FR" sz="6500" b="1" dirty="0" smtClean="0">
              <a:solidFill>
                <a:schemeClr val="accent1">
                  <a:lumMod val="75000"/>
                </a:schemeClr>
              </a:solidFill>
            </a:endParaRPr>
          </a:p>
          <a:p>
            <a:pPr algn="l">
              <a:lnSpc>
                <a:spcPts val="2000"/>
              </a:lnSpc>
            </a:pPr>
            <a:r>
              <a:rPr lang="fr-FR" sz="6500" b="1" dirty="0" smtClean="0">
                <a:solidFill>
                  <a:schemeClr val="accent1">
                    <a:lumMod val="75000"/>
                  </a:schemeClr>
                </a:solidFill>
              </a:rPr>
              <a:t>       </a:t>
            </a:r>
            <a:endParaRPr lang="fr-FR" sz="6500" b="1" dirty="0">
              <a:solidFill>
                <a:schemeClr val="accent1">
                  <a:lumMod val="75000"/>
                </a:schemeClr>
              </a:solidFill>
            </a:endParaRPr>
          </a:p>
        </p:txBody>
      </p:sp>
    </p:spTree>
    <p:custDataLst>
      <p:tags r:id="rId1"/>
    </p:custDataLst>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additive="base">
                                        <p:cTn id="3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428604"/>
            <a:ext cx="8001056" cy="5786478"/>
          </a:xfrm>
        </p:spPr>
        <p:txBody>
          <a:bodyPr>
            <a:normAutofit/>
          </a:bodyPr>
          <a:lstStyle/>
          <a:p>
            <a:pPr algn="just">
              <a:lnSpc>
                <a:spcPts val="2160"/>
              </a:lnSpc>
              <a:buNone/>
            </a:pPr>
            <a:r>
              <a:rPr lang="fr-FR" sz="1800" dirty="0" smtClean="0">
                <a:latin typeface="Times New Roman" pitchFamily="18" charset="0"/>
                <a:cs typeface="Times New Roman" pitchFamily="18" charset="0"/>
              </a:rPr>
              <a:t>		Le </a:t>
            </a:r>
            <a:r>
              <a:rPr lang="fr-FR" sz="1800" dirty="0" smtClean="0">
                <a:latin typeface="Times New Roman" pitchFamily="18" charset="0"/>
                <a:cs typeface="Times New Roman" pitchFamily="18" charset="0"/>
                <a:hlinkClick r:id="rId2" tooltip="23 novembre"/>
              </a:rPr>
              <a:t>23</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3" tooltip="Novembre 1890"/>
              </a:rPr>
              <a:t>novembre</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4" tooltip="1890"/>
              </a:rPr>
              <a:t>1890</a:t>
            </a:r>
            <a:r>
              <a:rPr lang="fr-FR" sz="1800" dirty="0" smtClean="0">
                <a:latin typeface="Times New Roman" pitchFamily="18" charset="0"/>
                <a:cs typeface="Times New Roman" pitchFamily="18" charset="0"/>
              </a:rPr>
              <a:t> il se rend à </a:t>
            </a:r>
            <a:r>
              <a:rPr lang="fr-FR" sz="1800" dirty="0" smtClean="0">
                <a:latin typeface="Times New Roman" pitchFamily="18" charset="0"/>
                <a:cs typeface="Times New Roman" pitchFamily="18" charset="0"/>
                <a:hlinkClick r:id="rId5" tooltip="Rouen"/>
              </a:rPr>
              <a:t>Rouen</a:t>
            </a:r>
            <a:r>
              <a:rPr lang="fr-FR" sz="1800" dirty="0" smtClean="0">
                <a:latin typeface="Times New Roman" pitchFamily="18" charset="0"/>
                <a:cs typeface="Times New Roman" pitchFamily="18" charset="0"/>
              </a:rPr>
              <a:t> pour l'inauguration du monument Flaubert, aux côtés d'Émile Zola, </a:t>
            </a:r>
            <a:r>
              <a:rPr lang="fr-FR" sz="1800" dirty="0" smtClean="0">
                <a:latin typeface="Times New Roman" pitchFamily="18" charset="0"/>
                <a:cs typeface="Times New Roman" pitchFamily="18" charset="0"/>
                <a:hlinkClick r:id="rId6" tooltip="José-Maria de Heredia"/>
              </a:rPr>
              <a:t>José-Maria de Heredia</a:t>
            </a:r>
            <a:r>
              <a:rPr lang="fr-FR" sz="1800" dirty="0" smtClean="0">
                <a:latin typeface="Times New Roman" pitchFamily="18" charset="0"/>
                <a:cs typeface="Times New Roman" pitchFamily="18" charset="0"/>
              </a:rPr>
              <a:t> et Edmond de Goncourt ; le soir Goncourt note dans son Journal : « ... Je suis frappé, ce matin, de la mauvaise mine de Maupassant, du décharnement de sa figure, de son teint briqueté, du caractère marqué, ainsi qu'on dit au théâtre, qu'a pris sa personne, et même de la fixité maladive de son regard. Il ne semble pas destiné à faire de vieux os ». </a:t>
            </a:r>
          </a:p>
          <a:p>
            <a:pPr algn="just">
              <a:lnSpc>
                <a:spcPts val="2160"/>
              </a:lnSpc>
              <a:buNone/>
            </a:pPr>
            <a:endParaRPr lang="fr-FR" sz="1800" dirty="0" smtClean="0">
              <a:latin typeface="Times New Roman" pitchFamily="18" charset="0"/>
              <a:cs typeface="Times New Roman" pitchFamily="18" charset="0"/>
            </a:endParaRPr>
          </a:p>
          <a:p>
            <a:pPr algn="just">
              <a:lnSpc>
                <a:spcPts val="2160"/>
              </a:lnSpc>
              <a:buNone/>
            </a:pPr>
            <a:r>
              <a:rPr lang="fr-FR" sz="1800" dirty="0" smtClean="0">
                <a:solidFill>
                  <a:schemeClr val="accent1">
                    <a:lumMod val="75000"/>
                  </a:schemeClr>
                </a:solidFill>
                <a:latin typeface="Times New Roman" pitchFamily="18" charset="0"/>
                <a:cs typeface="Times New Roman" pitchFamily="18" charset="0"/>
              </a:rPr>
              <a:t> 		</a:t>
            </a:r>
            <a:r>
              <a:rPr lang="fr-FR" sz="1800" dirty="0" smtClean="0">
                <a:latin typeface="Times New Roman" pitchFamily="18" charset="0"/>
                <a:cs typeface="Times New Roman" pitchFamily="18" charset="0"/>
              </a:rPr>
              <a:t>En 1891, il commence un roman, L'Angélus, qu'il n'achève pas non plus. Le 31 décembre, il envoie une lettre d'adieu au docteur </a:t>
            </a:r>
            <a:r>
              <a:rPr lang="fr-FR" sz="1800" dirty="0" err="1" smtClean="0">
                <a:latin typeface="Times New Roman" pitchFamily="18" charset="0"/>
                <a:cs typeface="Times New Roman" pitchFamily="18" charset="0"/>
              </a:rPr>
              <a:t>Cazalis</a:t>
            </a:r>
            <a:r>
              <a:rPr lang="fr-FR" sz="1800" dirty="0" smtClean="0">
                <a:latin typeface="Times New Roman" pitchFamily="18" charset="0"/>
                <a:cs typeface="Times New Roman" pitchFamily="18" charset="0"/>
              </a:rPr>
              <a:t>, ce sont ses dernières lignes : « ... Je suis absolument perdu. Je suis même à l'agonie. J'ai un ramollissement du cerveau venu des lavages que j'ai faits avec de l'eau salée dans mes fosses nasales. Il s'est produit dans le cerveau une fermentation de sel et toutes les nuits mon cerveau me coule par le nez et la bouche en une pâte gluante. C'est la mort imminente et je suis fou ! Ma tête bat la campagne. Adieu ami vous ne me reverrez pas !... »</a:t>
            </a:r>
          </a:p>
          <a:p>
            <a:pPr algn="just">
              <a:lnSpc>
                <a:spcPts val="2160"/>
              </a:lnSpc>
            </a:pPr>
            <a:endParaRPr lang="fr-FR" sz="1800" dirty="0" smtClean="0">
              <a:latin typeface="Times New Roman" pitchFamily="18" charset="0"/>
              <a:cs typeface="Times New Roman" pitchFamily="18" charset="0"/>
            </a:endParaRP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0"/>
            <a:ext cx="8001056" cy="5452775"/>
          </a:xfrm>
          <a:prstGeom prst="rect">
            <a:avLst/>
          </a:prstGeom>
        </p:spPr>
        <p:txBody>
          <a:bodyPr wrap="square">
            <a:spAutoFit/>
          </a:bodyPr>
          <a:lstStyle/>
          <a:p>
            <a:pPr algn="just">
              <a:lnSpc>
                <a:spcPts val="2160"/>
              </a:lnSpc>
            </a:pPr>
            <a:r>
              <a:rPr lang="fr-FR" dirty="0" smtClean="0">
                <a:latin typeface="Times New Roman" pitchFamily="18" charset="0"/>
                <a:cs typeface="Times New Roman" pitchFamily="18" charset="0"/>
              </a:rPr>
              <a:t>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Un mois plus tard en août 1890, Guy de Maupassant commence L'Âme étrangère, qu'il ne finira jamais. Le </a:t>
            </a:r>
            <a:r>
              <a:rPr lang="fr-FR" dirty="0" smtClean="0">
                <a:latin typeface="Times New Roman" pitchFamily="18" charset="0"/>
                <a:cs typeface="Times New Roman" pitchFamily="18" charset="0"/>
                <a:hlinkClick r:id="rId2" tooltip="23 novembre"/>
              </a:rPr>
              <a:t>23</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3" tooltip="Novembre 1890"/>
              </a:rPr>
              <a:t>novembre</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4" tooltip="1890"/>
              </a:rPr>
              <a:t>1890</a:t>
            </a:r>
            <a:r>
              <a:rPr lang="fr-FR" dirty="0" smtClean="0">
                <a:latin typeface="Times New Roman" pitchFamily="18" charset="0"/>
                <a:cs typeface="Times New Roman" pitchFamily="18" charset="0"/>
              </a:rPr>
              <a:t> il se rend à </a:t>
            </a:r>
            <a:r>
              <a:rPr lang="fr-FR" dirty="0" smtClean="0">
                <a:latin typeface="Times New Roman" pitchFamily="18" charset="0"/>
                <a:cs typeface="Times New Roman" pitchFamily="18" charset="0"/>
                <a:hlinkClick r:id="rId5" tooltip="Rouen"/>
              </a:rPr>
              <a:t>Rouen</a:t>
            </a:r>
            <a:r>
              <a:rPr lang="fr-FR" dirty="0" smtClean="0">
                <a:latin typeface="Times New Roman" pitchFamily="18" charset="0"/>
                <a:cs typeface="Times New Roman" pitchFamily="18" charset="0"/>
              </a:rPr>
              <a:t> pour l'inauguration du monument Flaubert, aux côtés d'Émile Zola, </a:t>
            </a:r>
            <a:r>
              <a:rPr lang="fr-FR" dirty="0" smtClean="0">
                <a:latin typeface="Times New Roman" pitchFamily="18" charset="0"/>
                <a:cs typeface="Times New Roman" pitchFamily="18" charset="0"/>
                <a:hlinkClick r:id="rId6" tooltip="José-Maria de Heredia"/>
              </a:rPr>
              <a:t>José-Maria de Heredia</a:t>
            </a:r>
            <a:r>
              <a:rPr lang="fr-FR" dirty="0" smtClean="0">
                <a:latin typeface="Times New Roman" pitchFamily="18" charset="0"/>
                <a:cs typeface="Times New Roman" pitchFamily="18" charset="0"/>
              </a:rPr>
              <a:t> et Edmond de Goncourt ; le soir Goncourt note dans son Journal : « ... Je suis frappé, ce matin, de la mauvaise mine de Maupassant, du décharnement de sa figure, de son teint briqueté, du caractère marqué, ainsi qu'on dit au théâtre, qu'a pris sa personne, et même de la fixité maladive de son regard. Il ne semble pas destiné à faire de vieux os ».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En 1891, il commence un roman, L'Angélus, qu'il n'achève pas non plus. Le 31 décembre, il envoie une lettre d'adieu au docteur </a:t>
            </a:r>
            <a:r>
              <a:rPr lang="fr-FR" dirty="0" err="1" smtClean="0">
                <a:latin typeface="Times New Roman" pitchFamily="18" charset="0"/>
                <a:cs typeface="Times New Roman" pitchFamily="18" charset="0"/>
              </a:rPr>
              <a:t>Cazalis</a:t>
            </a:r>
            <a:r>
              <a:rPr lang="fr-FR" dirty="0" smtClean="0">
                <a:latin typeface="Times New Roman" pitchFamily="18" charset="0"/>
                <a:cs typeface="Times New Roman" pitchFamily="18" charset="0"/>
              </a:rPr>
              <a:t>, ce sont ses dernières lignes : « ... Je suis absolument perdu. Je suis même à l'agonie. J'ai un ramollissement du cerveau venu des lavages que j'ai faits avec de l'eau salée dans mes fosses nasales. Il s'est produit dans le cerveau une fermentation de sel et toutes les nuits mon cerveau me coule par le nez et la bouche en une pâte gluante. C'est la mort imminente et je suis fou ! Ma tête bat la campagne. Adieu ami vous ne me reverrez pas !... »</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00034" y="428604"/>
            <a:ext cx="7858180" cy="60170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ts val="2160"/>
              </a:lnSpc>
              <a:spcBef>
                <a:spcPct val="0"/>
              </a:spcBef>
              <a:spcAft>
                <a:spcPct val="0"/>
              </a:spcAft>
              <a:buClrTx/>
              <a:buSzTx/>
              <a:buFontTx/>
              <a:buNone/>
              <a:tabLst/>
            </a:pPr>
            <a:r>
              <a:rPr lang="fr-FR" dirty="0" smtClean="0">
                <a:latin typeface="Times New Roman" pitchFamily="18" charset="0"/>
                <a:cs typeface="Times New Roman" pitchFamily="18" charset="0"/>
              </a:rPr>
              <a:t>	Dans la nuit du </a:t>
            </a:r>
            <a:r>
              <a:rPr lang="fr-FR" dirty="0" smtClean="0">
                <a:latin typeface="Times New Roman" pitchFamily="18" charset="0"/>
                <a:cs typeface="Times New Roman" pitchFamily="18" charset="0"/>
                <a:hlinkClick r:id="rId2" tooltip="1er janvier"/>
              </a:rPr>
              <a:t>1er janvier</a:t>
            </a:r>
            <a:r>
              <a:rPr lang="fr-FR" dirty="0" smtClean="0">
                <a:latin typeface="Times New Roman" pitchFamily="18" charset="0"/>
                <a:cs typeface="Times New Roman" pitchFamily="18" charset="0"/>
              </a:rPr>
              <a:t> au </a:t>
            </a:r>
            <a:r>
              <a:rPr lang="fr-FR" dirty="0" smtClean="0">
                <a:latin typeface="Times New Roman" pitchFamily="18" charset="0"/>
                <a:cs typeface="Times New Roman" pitchFamily="18" charset="0"/>
                <a:hlinkClick r:id="rId3" tooltip="2 janvier"/>
              </a:rPr>
              <a:t>2</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4" tooltip="Janvier 1892"/>
              </a:rPr>
              <a:t>janvier</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5" tooltip="1892"/>
              </a:rPr>
              <a:t>1892</a:t>
            </a:r>
            <a:r>
              <a:rPr lang="fr-FR" dirty="0" smtClean="0">
                <a:latin typeface="Times New Roman" pitchFamily="18" charset="0"/>
                <a:cs typeface="Times New Roman" pitchFamily="18" charset="0"/>
              </a:rPr>
              <a:t>, il fait une tentative de </a:t>
            </a:r>
            <a:r>
              <a:rPr lang="fr-FR" dirty="0" smtClean="0">
                <a:latin typeface="Times New Roman" pitchFamily="18" charset="0"/>
                <a:cs typeface="Times New Roman" pitchFamily="18" charset="0"/>
                <a:hlinkClick r:id="rId6" tooltip="Suicide"/>
              </a:rPr>
              <a:t>suicide</a:t>
            </a:r>
            <a:r>
              <a:rPr lang="fr-FR" dirty="0" smtClean="0">
                <a:latin typeface="Times New Roman" pitchFamily="18" charset="0"/>
                <a:cs typeface="Times New Roman" pitchFamily="18" charset="0"/>
              </a:rPr>
              <a:t> au pistolet (son domestique, François </a:t>
            </a:r>
            <a:r>
              <a:rPr lang="fr-FR" dirty="0" err="1" smtClean="0">
                <a:latin typeface="Times New Roman" pitchFamily="18" charset="0"/>
                <a:cs typeface="Times New Roman" pitchFamily="18" charset="0"/>
              </a:rPr>
              <a:t>Tassart</a:t>
            </a:r>
            <a:r>
              <a:rPr lang="fr-FR" dirty="0" smtClean="0">
                <a:latin typeface="Times New Roman" pitchFamily="18" charset="0"/>
                <a:cs typeface="Times New Roman" pitchFamily="18" charset="0"/>
              </a:rPr>
              <a:t>, avait enlevé les vraies balles). Il casse alors une vitre et tente de s’ouvrir la gorge. On l'interne à </a:t>
            </a:r>
            <a:r>
              <a:rPr lang="fr-FR" dirty="0" smtClean="0">
                <a:latin typeface="Times New Roman" pitchFamily="18" charset="0"/>
                <a:cs typeface="Times New Roman" pitchFamily="18" charset="0"/>
                <a:hlinkClick r:id="rId7" tooltip="Paris"/>
              </a:rPr>
              <a:t>Paris</a:t>
            </a:r>
            <a:r>
              <a:rPr lang="fr-FR" dirty="0" smtClean="0">
                <a:latin typeface="Times New Roman" pitchFamily="18" charset="0"/>
                <a:cs typeface="Times New Roman" pitchFamily="18" charset="0"/>
              </a:rPr>
              <a:t> le 8 janvier dans la clinique du docteur </a:t>
            </a:r>
            <a:r>
              <a:rPr lang="fr-FR" dirty="0" smtClean="0">
                <a:latin typeface="Times New Roman" pitchFamily="18" charset="0"/>
                <a:cs typeface="Times New Roman" pitchFamily="18" charset="0"/>
                <a:hlinkClick r:id="rId8" tooltip="Émile Blanche"/>
              </a:rPr>
              <a:t>Émile Blanche</a:t>
            </a:r>
            <a:r>
              <a:rPr lang="fr-FR" dirty="0" smtClean="0">
                <a:latin typeface="Times New Roman" pitchFamily="18" charset="0"/>
                <a:cs typeface="Times New Roman" pitchFamily="18" charset="0"/>
              </a:rPr>
              <a:t>, où il meurt de </a:t>
            </a:r>
            <a:r>
              <a:rPr lang="fr-FR" dirty="0" smtClean="0">
                <a:latin typeface="Times New Roman" pitchFamily="18" charset="0"/>
                <a:cs typeface="Times New Roman" pitchFamily="18" charset="0"/>
                <a:hlinkClick r:id="rId9" tooltip="Paralysie générale"/>
              </a:rPr>
              <a:t>paralysie générale</a:t>
            </a:r>
            <a:r>
              <a:rPr lang="fr-FR" dirty="0" smtClean="0">
                <a:latin typeface="Times New Roman" pitchFamily="18" charset="0"/>
                <a:cs typeface="Times New Roman" pitchFamily="18" charset="0"/>
              </a:rPr>
              <a:t> un mois avant son quarante-troisième anniversaire, après dix-huit mois d’inconscience presque totale, le </a:t>
            </a:r>
            <a:r>
              <a:rPr lang="fr-FR" dirty="0" smtClean="0">
                <a:latin typeface="Times New Roman" pitchFamily="18" charset="0"/>
                <a:cs typeface="Times New Roman" pitchFamily="18" charset="0"/>
                <a:hlinkClick r:id="rId10" tooltip="6 juillet"/>
              </a:rPr>
              <a:t>6</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1" tooltip="Juillet 1893"/>
              </a:rPr>
              <a:t>juillet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2" tooltip="1893"/>
              </a:rPr>
              <a:t>1893</a:t>
            </a:r>
            <a:r>
              <a:rPr lang="fr-FR" dirty="0" smtClean="0">
                <a:latin typeface="Times New Roman" pitchFamily="18" charset="0"/>
                <a:cs typeface="Times New Roman" pitchFamily="18" charset="0"/>
              </a:rPr>
              <a:t>, à onze heures quarante-cinq du matin. Sur l’acte de décès figure la mention « né à </a:t>
            </a:r>
            <a:r>
              <a:rPr lang="fr-FR" dirty="0" err="1" smtClean="0">
                <a:latin typeface="Times New Roman" pitchFamily="18" charset="0"/>
                <a:cs typeface="Times New Roman" pitchFamily="18" charset="0"/>
                <a:hlinkClick r:id="rId13" tooltip="Sotteville (homonymie)"/>
              </a:rPr>
              <a:t>Sotteville</a:t>
            </a:r>
            <a:r>
              <a:rPr lang="fr-FR" dirty="0" smtClean="0">
                <a:latin typeface="Times New Roman" pitchFamily="18" charset="0"/>
                <a:cs typeface="Times New Roman" pitchFamily="18" charset="0"/>
              </a:rPr>
              <a:t>, près d’</a:t>
            </a:r>
            <a:r>
              <a:rPr lang="fr-FR" dirty="0" smtClean="0">
                <a:latin typeface="Times New Roman" pitchFamily="18" charset="0"/>
                <a:cs typeface="Times New Roman" pitchFamily="18" charset="0"/>
                <a:hlinkClick r:id="rId14" tooltip="Yvetot"/>
              </a:rPr>
              <a:t>Yvetot</a:t>
            </a:r>
            <a:r>
              <a:rPr lang="fr-FR" dirty="0" smtClean="0">
                <a:latin typeface="Times New Roman" pitchFamily="18" charset="0"/>
                <a:cs typeface="Times New Roman" pitchFamily="18" charset="0"/>
              </a:rPr>
              <a:t> », ce qui ouvre la polémique sur son lieu de naissance.</a:t>
            </a:r>
          </a:p>
          <a:p>
            <a:pPr marL="0" marR="0" lvl="0" indent="0" algn="just" defTabSz="914400" rtl="0" eaLnBrk="1" fontAlgn="base" latinLnBrk="0" hangingPunct="1">
              <a:lnSpc>
                <a:spcPts val="2160"/>
              </a:lnSpc>
              <a:spcBef>
                <a:spcPct val="0"/>
              </a:spcBef>
              <a:spcAft>
                <a:spcPct val="0"/>
              </a:spcAft>
              <a:buClrTx/>
              <a:buSzTx/>
              <a:buFontTx/>
              <a:buNone/>
              <a:tabLst/>
            </a:pPr>
            <a:endParaRPr lang="fr-FR" dirty="0" smtClean="0">
              <a:latin typeface="Times New Roman" pitchFamily="18" charset="0"/>
              <a:cs typeface="Times New Roman" pitchFamily="18" charset="0"/>
            </a:endParaRPr>
          </a:p>
          <a:p>
            <a:pPr marL="0" marR="0" lvl="0" indent="0" algn="just" defTabSz="914400" rtl="0" eaLnBrk="0" fontAlgn="base" latinLnBrk="0" hangingPunct="0">
              <a:lnSpc>
                <a:spcPts val="2160"/>
              </a:lnSpc>
              <a:spcBef>
                <a:spcPct val="0"/>
              </a:spcBef>
              <a:spcAft>
                <a:spcPct val="0"/>
              </a:spcAft>
              <a:buClrTx/>
              <a:buSzTx/>
              <a:buFontTx/>
              <a:buNone/>
              <a:tabLst/>
            </a:pPr>
            <a:r>
              <a:rPr lang="fr-FR" dirty="0" smtClean="0">
                <a:latin typeface="Times New Roman" pitchFamily="18" charset="0"/>
                <a:cs typeface="Times New Roman" pitchFamily="18" charset="0"/>
              </a:rPr>
              <a:t>	Le </a:t>
            </a:r>
            <a:r>
              <a:rPr lang="fr-FR" dirty="0" smtClean="0">
                <a:latin typeface="Times New Roman" pitchFamily="18" charset="0"/>
                <a:cs typeface="Times New Roman" pitchFamily="18" charset="0"/>
                <a:hlinkClick r:id="rId15" tooltip="8 juillet"/>
              </a:rPr>
              <a:t>8</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1" tooltip="Juillet 1893"/>
              </a:rPr>
              <a:t>juillet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2" tooltip="1893"/>
              </a:rPr>
              <a:t>1893</a:t>
            </a:r>
            <a:r>
              <a:rPr lang="fr-FR" dirty="0" smtClean="0">
                <a:latin typeface="Times New Roman" pitchFamily="18" charset="0"/>
                <a:cs typeface="Times New Roman" pitchFamily="18" charset="0"/>
              </a:rPr>
              <a:t> les obsèques ont lieu à l'</a:t>
            </a:r>
            <a:r>
              <a:rPr lang="fr-FR" dirty="0" smtClean="0">
                <a:latin typeface="Times New Roman" pitchFamily="18" charset="0"/>
                <a:cs typeface="Times New Roman" pitchFamily="18" charset="0"/>
                <a:hlinkClick r:id="rId16" tooltip="Église Saint-Pierre-de-Chaillot"/>
              </a:rPr>
              <a:t>église Saint-Pierre-de-Chaillot</a:t>
            </a:r>
            <a:r>
              <a:rPr lang="fr-FR" dirty="0" smtClean="0">
                <a:latin typeface="Times New Roman" pitchFamily="18" charset="0"/>
                <a:cs typeface="Times New Roman" pitchFamily="18" charset="0"/>
              </a:rPr>
              <a:t> à Paris. Il est enterré au </a:t>
            </a:r>
            <a:r>
              <a:rPr lang="fr-FR" dirty="0" smtClean="0">
                <a:latin typeface="Times New Roman" pitchFamily="18" charset="0"/>
                <a:cs typeface="Times New Roman" pitchFamily="18" charset="0"/>
                <a:hlinkClick r:id="rId17" tooltip="Cimetière du Montparnasse"/>
              </a:rPr>
              <a:t>cimetière du Sud</a:t>
            </a:r>
            <a:r>
              <a:rPr lang="fr-FR" dirty="0" smtClean="0">
                <a:latin typeface="Times New Roman" pitchFamily="18" charset="0"/>
                <a:cs typeface="Times New Roman" pitchFamily="18" charset="0"/>
              </a:rPr>
              <a:t> à </a:t>
            </a:r>
            <a:r>
              <a:rPr lang="fr-FR" dirty="0" smtClean="0">
                <a:latin typeface="Times New Roman" pitchFamily="18" charset="0"/>
                <a:cs typeface="Times New Roman" pitchFamily="18" charset="0"/>
                <a:hlinkClick r:id="rId7" tooltip="Paris"/>
              </a:rPr>
              <a:t>Paris</a:t>
            </a:r>
            <a:r>
              <a:rPr lang="fr-FR" dirty="0" smtClean="0">
                <a:latin typeface="Times New Roman" pitchFamily="18" charset="0"/>
                <a:cs typeface="Times New Roman" pitchFamily="18" charset="0"/>
              </a:rPr>
              <a:t> (26e division). </a:t>
            </a:r>
            <a:r>
              <a:rPr lang="fr-FR" dirty="0" smtClean="0">
                <a:latin typeface="Times New Roman" pitchFamily="18" charset="0"/>
                <a:cs typeface="Times New Roman" pitchFamily="18" charset="0"/>
                <a:hlinkClick r:id="rId18" tooltip="Émile Zola"/>
              </a:rPr>
              <a:t>Émile Zola</a:t>
            </a:r>
            <a:r>
              <a:rPr lang="fr-FR" dirty="0" smtClean="0">
                <a:latin typeface="Times New Roman" pitchFamily="18" charset="0"/>
                <a:cs typeface="Times New Roman" pitchFamily="18" charset="0"/>
              </a:rPr>
              <a:t> prononce l'oraison funèbre : « ... Je ne veux pas dire que sa gloire avait besoin de cette fin tragique, d'un retentissement profond dans les intelligences, mais son souvenir, depuis qu'il a souffert de cette passion affreuse de la douleur et de la mort, a pris en nous je ne sais quelle majesté souverainement triste qui le hausse à la légende des martyrs de la pensée. En dehors de sa gloire d'écrivain, il restera comme un des hommes qui ont été les plus heureux et les plus malheureux de la terre, celui où nous sentons le mieux notre humanité espérer et se briser, le frère adoré, gâté, puis disparu au milieu des larmes... »</a:t>
            </a:r>
          </a:p>
          <a:p>
            <a:pPr algn="just">
              <a:lnSpc>
                <a:spcPts val="2160"/>
              </a:lnSpc>
            </a:pPr>
            <a:r>
              <a:rPr lang="fr-FR" dirty="0" smtClean="0">
                <a:latin typeface="Times New Roman" pitchFamily="18" charset="0"/>
                <a:cs typeface="Times New Roman" pitchFamily="18" charset="0"/>
              </a:rPr>
              <a:t>       </a:t>
            </a:r>
          </a:p>
          <a:p>
            <a:pPr algn="just">
              <a:lnSpc>
                <a:spcPts val="2160"/>
              </a:lnSpc>
            </a:pPr>
            <a:r>
              <a:rPr lang="fr-FR" dirty="0" smtClean="0">
                <a:latin typeface="Times New Roman" pitchFamily="18" charset="0"/>
                <a:cs typeface="Times New Roman" pitchFamily="18" charset="0"/>
              </a:rPr>
              <a:t>           </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animEffect transition="in" filter="fade">
                                      <p:cBhvr>
                                        <p:cTn id="7" dur="2000"/>
                                        <p:tgtEl>
                                          <p:spTgt spid="10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5">
                                            <p:txEl>
                                              <p:pRg st="2" end="2"/>
                                            </p:txEl>
                                          </p:spTgt>
                                        </p:tgtEl>
                                        <p:attrNameLst>
                                          <p:attrName>style.visibility</p:attrName>
                                        </p:attrNameLst>
                                      </p:cBhvr>
                                      <p:to>
                                        <p:strVal val="visible"/>
                                      </p:to>
                                    </p:set>
                                    <p:animEffect transition="in" filter="fade">
                                      <p:cBhvr>
                                        <p:cTn id="12" dur="2000"/>
                                        <p:tgtEl>
                                          <p:spTgt spid="102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5">
                                            <p:txEl>
                                              <p:pRg st="3" end="3"/>
                                            </p:txEl>
                                          </p:spTgt>
                                        </p:tgtEl>
                                        <p:attrNameLst>
                                          <p:attrName>style.visibility</p:attrName>
                                        </p:attrNameLst>
                                      </p:cBhvr>
                                      <p:to>
                                        <p:strVal val="visible"/>
                                      </p:to>
                                    </p:set>
                                    <p:animEffect transition="in" filter="fade">
                                      <p:cBhvr>
                                        <p:cTn id="17" dur="2000"/>
                                        <p:tgtEl>
                                          <p:spTgt spid="102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5">
                                            <p:txEl>
                                              <p:pRg st="4" end="4"/>
                                            </p:txEl>
                                          </p:spTgt>
                                        </p:tgtEl>
                                        <p:attrNameLst>
                                          <p:attrName>style.visibility</p:attrName>
                                        </p:attrNameLst>
                                      </p:cBhvr>
                                      <p:to>
                                        <p:strVal val="visible"/>
                                      </p:to>
                                    </p:set>
                                    <p:animEffect transition="in" filter="fade">
                                      <p:cBhvr>
                                        <p:cTn id="22" dur="2000"/>
                                        <p:tgtEl>
                                          <p:spTgt spid="10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714348" y="571480"/>
            <a:ext cx="7467600" cy="3001536"/>
          </a:xfrm>
        </p:spPr>
        <p:txBody>
          <a:bodyPr/>
          <a:lstStyle/>
          <a:p>
            <a:pPr algn="just">
              <a:lnSpc>
                <a:spcPts val="2160"/>
              </a:lnSpc>
              <a:buNone/>
            </a:pPr>
            <a:r>
              <a:rPr lang="fr-FR" sz="1800" dirty="0" smtClean="0">
                <a:latin typeface="Times New Roman" pitchFamily="18" charset="0"/>
                <a:cs typeface="Times New Roman" pitchFamily="18" charset="0"/>
              </a:rPr>
              <a:t>		Quelques jours après l'enterrement, Émile Zola propose à la </a:t>
            </a:r>
            <a:r>
              <a:rPr lang="fr-FR" sz="1800" dirty="0" smtClean="0">
                <a:latin typeface="Times New Roman" pitchFamily="18" charset="0"/>
                <a:cs typeface="Times New Roman" pitchFamily="18" charset="0"/>
                <a:hlinkClick r:id="rId2" tooltip="Société des gens de lettres"/>
              </a:rPr>
              <a:t>Société des gens de lettres</a:t>
            </a:r>
            <a:r>
              <a:rPr lang="fr-FR" sz="1800" dirty="0" smtClean="0">
                <a:latin typeface="Times New Roman" pitchFamily="18" charset="0"/>
                <a:cs typeface="Times New Roman" pitchFamily="18" charset="0"/>
              </a:rPr>
              <a:t> d'élever un monument à sa mémoire. Le monument fut inauguré le </a:t>
            </a:r>
            <a:r>
              <a:rPr lang="fr-FR" sz="1800" dirty="0" smtClean="0">
                <a:latin typeface="Times New Roman" pitchFamily="18" charset="0"/>
                <a:cs typeface="Times New Roman" pitchFamily="18" charset="0"/>
                <a:hlinkClick r:id="rId3" tooltip="25 octobre"/>
              </a:rPr>
              <a:t>25</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4" tooltip="Octobre 1897"/>
              </a:rPr>
              <a:t>octobre</a:t>
            </a:r>
            <a:r>
              <a:rPr lang="fr-FR" sz="180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hlinkClick r:id="rId5" tooltip="1897"/>
              </a:rPr>
              <a:t>1897</a:t>
            </a:r>
            <a:r>
              <a:rPr lang="fr-FR" sz="1800" dirty="0" smtClean="0">
                <a:latin typeface="Times New Roman" pitchFamily="18" charset="0"/>
                <a:cs typeface="Times New Roman" pitchFamily="18" charset="0"/>
              </a:rPr>
              <a:t> au </a:t>
            </a:r>
            <a:r>
              <a:rPr lang="fr-FR" sz="1800" dirty="0" smtClean="0">
                <a:latin typeface="Times New Roman" pitchFamily="18" charset="0"/>
                <a:cs typeface="Times New Roman" pitchFamily="18" charset="0"/>
                <a:hlinkClick r:id="rId6" tooltip="Parc Monceau"/>
              </a:rPr>
              <a:t>parc Monceau</a:t>
            </a:r>
            <a:r>
              <a:rPr lang="fr-FR" sz="1800" dirty="0" smtClean="0">
                <a:latin typeface="Times New Roman" pitchFamily="18" charset="0"/>
                <a:cs typeface="Times New Roman" pitchFamily="18" charset="0"/>
              </a:rPr>
              <a:t>, Zola prononçant une courte allocution.</a:t>
            </a:r>
          </a:p>
          <a:p>
            <a:pPr algn="just">
              <a:lnSpc>
                <a:spcPts val="2160"/>
              </a:lnSpc>
              <a:buNone/>
            </a:pPr>
            <a:endParaRPr lang="fr-FR" sz="1800" dirty="0" smtClean="0">
              <a:latin typeface="Times New Roman" pitchFamily="18" charset="0"/>
              <a:cs typeface="Times New Roman" pitchFamily="18" charset="0"/>
            </a:endParaRPr>
          </a:p>
          <a:p>
            <a:pPr algn="just">
              <a:lnSpc>
                <a:spcPts val="2160"/>
              </a:lnSpc>
              <a:buNone/>
            </a:pPr>
            <a:r>
              <a:rPr lang="fr-FR" sz="1800" dirty="0" smtClean="0">
                <a:latin typeface="Times New Roman" pitchFamily="18" charset="0"/>
                <a:cs typeface="Times New Roman" pitchFamily="18" charset="0"/>
              </a:rPr>
              <a:t>		En 1891, Guy de Maupassant avait confié à José Maria de Heredia : « Je suis entré dans la littérature comme un météore, j’en sortirai comme un coup de foudre</a:t>
            </a:r>
            <a:r>
              <a:rPr lang="fr-FR" dirty="0" smtClean="0">
                <a:latin typeface="Times New Roman" pitchFamily="18" charset="0"/>
                <a:cs typeface="Times New Roman" pitchFamily="18" charset="0"/>
              </a:rPr>
              <a:t> ».</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357166"/>
            <a:ext cx="8229600" cy="1357298"/>
          </a:xfrm>
        </p:spPr>
        <p:style>
          <a:lnRef idx="0">
            <a:schemeClr val="accent3"/>
          </a:lnRef>
          <a:fillRef idx="3">
            <a:schemeClr val="accent3"/>
          </a:fillRef>
          <a:effectRef idx="3">
            <a:schemeClr val="accent3"/>
          </a:effectRef>
          <a:fontRef idx="minor">
            <a:schemeClr val="lt1"/>
          </a:fontRef>
        </p:style>
        <p:txBody>
          <a:bodyPr>
            <a:normAutofit/>
          </a:bodyPr>
          <a:lstStyle/>
          <a:p>
            <a:pPr algn="ctr"/>
            <a:r>
              <a:rPr lang="fr-FR"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QU'EST CE QU'UNE NOUVELLE ?</a:t>
            </a:r>
            <a:br>
              <a:rPr lang="fr-FR"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fr-FR"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Rectangle 2"/>
          <p:cNvSpPr/>
          <p:nvPr/>
        </p:nvSpPr>
        <p:spPr>
          <a:xfrm>
            <a:off x="467544" y="2132856"/>
            <a:ext cx="8208912" cy="2332946"/>
          </a:xfrm>
          <a:prstGeom prst="rect">
            <a:avLst/>
          </a:prstGeom>
        </p:spPr>
        <p:txBody>
          <a:bodyPr wrap="square">
            <a:spAutoFit/>
          </a:bodyPr>
          <a:lstStyle/>
          <a:p>
            <a:pPr algn="just">
              <a:lnSpc>
                <a:spcPts val="2160"/>
              </a:lnSpc>
            </a:pP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Une nouvelle est un récit court. Apparu à la fin du </a:t>
            </a:r>
            <a:r>
              <a:rPr lang="fr-FR" dirty="0" smtClean="0">
                <a:latin typeface="Times New Roman" pitchFamily="18" charset="0"/>
                <a:cs typeface="Times New Roman" pitchFamily="18" charset="0"/>
                <a:hlinkClick r:id="rId2" tooltip="Moyen Âge"/>
              </a:rPr>
              <a:t>Moyen Âge</a:t>
            </a:r>
            <a:r>
              <a:rPr lang="fr-FR" dirty="0" smtClean="0">
                <a:latin typeface="Times New Roman" pitchFamily="18" charset="0"/>
                <a:cs typeface="Times New Roman" pitchFamily="18" charset="0"/>
              </a:rPr>
              <a:t>, ce </a:t>
            </a:r>
            <a:r>
              <a:rPr lang="fr-FR" dirty="0" smtClean="0">
                <a:latin typeface="Times New Roman" pitchFamily="18" charset="0"/>
                <a:cs typeface="Times New Roman" pitchFamily="18" charset="0"/>
                <a:hlinkClick r:id="rId3" tooltip="Genre littéraire"/>
              </a:rPr>
              <a:t>genre littéraire</a:t>
            </a:r>
            <a:r>
              <a:rPr lang="fr-FR" dirty="0" smtClean="0">
                <a:latin typeface="Times New Roman" pitchFamily="18" charset="0"/>
                <a:cs typeface="Times New Roman" pitchFamily="18" charset="0"/>
              </a:rPr>
              <a:t> était alors proche du </a:t>
            </a:r>
            <a:r>
              <a:rPr lang="fr-FR" dirty="0" smtClean="0">
                <a:latin typeface="Times New Roman" pitchFamily="18" charset="0"/>
                <a:cs typeface="Times New Roman" pitchFamily="18" charset="0"/>
                <a:hlinkClick r:id="rId4" tooltip="Roman (littérature)"/>
              </a:rPr>
              <a:t>roman</a:t>
            </a:r>
            <a:r>
              <a:rPr lang="fr-FR" dirty="0" smtClean="0">
                <a:latin typeface="Times New Roman" pitchFamily="18" charset="0"/>
                <a:cs typeface="Times New Roman" pitchFamily="18" charset="0"/>
              </a:rPr>
              <a:t> et d'inspiration </a:t>
            </a:r>
            <a:r>
              <a:rPr lang="fr-FR" dirty="0" smtClean="0">
                <a:latin typeface="Times New Roman" pitchFamily="18" charset="0"/>
                <a:cs typeface="Times New Roman" pitchFamily="18" charset="0"/>
                <a:hlinkClick r:id="rId5" tooltip="Réalisme (littérature)"/>
              </a:rPr>
              <a:t>réaliste</a:t>
            </a:r>
            <a:r>
              <a:rPr lang="fr-FR" dirty="0" smtClean="0">
                <a:latin typeface="Times New Roman" pitchFamily="18" charset="0"/>
                <a:cs typeface="Times New Roman" pitchFamily="18" charset="0"/>
              </a:rPr>
              <a:t>, se distinguant peu du </a:t>
            </a:r>
            <a:r>
              <a:rPr lang="fr-FR" dirty="0" smtClean="0">
                <a:latin typeface="Times New Roman" pitchFamily="18" charset="0"/>
                <a:cs typeface="Times New Roman" pitchFamily="18" charset="0"/>
                <a:hlinkClick r:id="rId6" tooltip="Conte"/>
              </a:rPr>
              <a:t>conte</a:t>
            </a:r>
            <a:r>
              <a:rPr lang="fr-FR" dirty="0" smtClean="0">
                <a:latin typeface="Times New Roman" pitchFamily="18" charset="0"/>
                <a:cs typeface="Times New Roman" pitchFamily="18" charset="0"/>
              </a:rPr>
              <a:t>. </a:t>
            </a:r>
          </a:p>
          <a:p>
            <a:pPr algn="just">
              <a:lnSpc>
                <a:spcPts val="2160"/>
              </a:lnSpc>
            </a:pPr>
            <a:r>
              <a:rPr lang="fr-FR" dirty="0" smtClean="0">
                <a:latin typeface="Times New Roman" pitchFamily="18" charset="0"/>
                <a:cs typeface="Times New Roman" pitchFamily="18" charset="0"/>
              </a:rPr>
              <a:t>              À partir du XIXe siècle, les auteurs ont progressivement développé d'autres possibilités du genre, en s'appuyant sur la concentration de l'histoire pour renforcer l'effet de celle-ci sur le lecteur, par exemple par un </a:t>
            </a:r>
            <a:r>
              <a:rPr lang="fr-FR" dirty="0" smtClean="0">
                <a:latin typeface="Times New Roman" pitchFamily="18" charset="0"/>
                <a:cs typeface="Times New Roman" pitchFamily="18" charset="0"/>
                <a:hlinkClick r:id="rId7" tooltip="Dénouement"/>
              </a:rPr>
              <a:t>dénouement</a:t>
            </a:r>
            <a:r>
              <a:rPr lang="fr-FR" dirty="0" smtClean="0">
                <a:latin typeface="Times New Roman" pitchFamily="18" charset="0"/>
                <a:cs typeface="Times New Roman" pitchFamily="18" charset="0"/>
              </a:rPr>
              <a:t> surprenant. </a:t>
            </a:r>
          </a:p>
          <a:p>
            <a:pPr algn="just">
              <a:lnSpc>
                <a:spcPts val="2160"/>
              </a:lnSpc>
            </a:pPr>
            <a:r>
              <a:rPr lang="fr-FR" dirty="0" smtClean="0">
                <a:latin typeface="Times New Roman" pitchFamily="18" charset="0"/>
                <a:cs typeface="Times New Roman" pitchFamily="18" charset="0"/>
              </a:rPr>
              <a:t>              Les thèmes se sont également élargis : la nouvelle est devenue une forme privilégiée de la </a:t>
            </a:r>
            <a:r>
              <a:rPr lang="fr-FR" dirty="0" smtClean="0">
                <a:latin typeface="Times New Roman" pitchFamily="18" charset="0"/>
                <a:cs typeface="Times New Roman" pitchFamily="18" charset="0"/>
                <a:hlinkClick r:id="rId8" tooltip="Littérature fantastique"/>
              </a:rPr>
              <a:t>littérature fantastique</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9" tooltip="Roman policier"/>
              </a:rPr>
              <a:t>policière</a:t>
            </a:r>
            <a:r>
              <a:rPr lang="fr-FR" dirty="0" smtClean="0">
                <a:latin typeface="Times New Roman" pitchFamily="18" charset="0"/>
                <a:cs typeface="Times New Roman" pitchFamily="18" charset="0"/>
              </a:rPr>
              <a:t>, et de </a:t>
            </a:r>
            <a:r>
              <a:rPr lang="fr-FR" dirty="0" smtClean="0">
                <a:latin typeface="Times New Roman" pitchFamily="18" charset="0"/>
                <a:cs typeface="Times New Roman" pitchFamily="18" charset="0"/>
                <a:hlinkClick r:id="rId10" tooltip="Science-fiction"/>
              </a:rPr>
              <a:t>science-fiction</a:t>
            </a:r>
            <a:r>
              <a:rPr lang="fr-FR" b="1" dirty="0" smtClean="0">
                <a:solidFill>
                  <a:schemeClr val="accent1">
                    <a:lumMod val="75000"/>
                  </a:schemeClr>
                </a:solidFill>
                <a:latin typeface="Times New Roman" pitchFamily="18" charset="0"/>
                <a:cs typeface="Times New Roman" pitchFamily="18" charset="0"/>
              </a:rPr>
              <a:t>.</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57158" y="357166"/>
            <a:ext cx="8229600" cy="1214446"/>
          </a:xfrm>
        </p:spPr>
        <p:style>
          <a:lnRef idx="0">
            <a:schemeClr val="accent4"/>
          </a:lnRef>
          <a:fillRef idx="3">
            <a:schemeClr val="accent4"/>
          </a:fillRef>
          <a:effectRef idx="3">
            <a:schemeClr val="accent4"/>
          </a:effectRef>
          <a:fontRef idx="minor">
            <a:schemeClr val="lt1"/>
          </a:fontRef>
        </p:style>
        <p:txBody>
          <a:bodyPr>
            <a:noAutofit/>
          </a:bodyPr>
          <a:lstStyle/>
          <a:p>
            <a:pPr algn="ct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LES CARACTÉRISTIQUES D'UNE NOUVELLE</a:t>
            </a:r>
            <a:br>
              <a:rPr lang="fr-FR" sz="2800" b="1" dirty="0" smtClean="0">
                <a:latin typeface="Times New Roman" pitchFamily="18" charset="0"/>
                <a:cs typeface="Times New Roman" pitchFamily="18" charset="0"/>
              </a:rPr>
            </a:br>
            <a:endParaRPr lang="fr-FR" sz="2800" b="1" dirty="0">
              <a:latin typeface="Times New Roman" pitchFamily="18" charset="0"/>
              <a:cs typeface="Times New Roman" pitchFamily="18" charset="0"/>
            </a:endParaRPr>
          </a:p>
        </p:txBody>
      </p:sp>
      <p:sp>
        <p:nvSpPr>
          <p:cNvPr id="5" name="Rectangle 4"/>
          <p:cNvSpPr/>
          <p:nvPr/>
        </p:nvSpPr>
        <p:spPr>
          <a:xfrm>
            <a:off x="971600" y="2060848"/>
            <a:ext cx="2797561" cy="523220"/>
          </a:xfrm>
          <a:prstGeom prst="rect">
            <a:avLst/>
          </a:prstGeom>
          <a:solidFill>
            <a:schemeClr val="accent1"/>
          </a:solidFill>
          <a:ln>
            <a:solidFill>
              <a:schemeClr val="accent1"/>
            </a:solidFill>
          </a:ln>
        </p:spPr>
        <p:txBody>
          <a:bodyPr wrap="none">
            <a:spAutoFit/>
          </a:bodyPr>
          <a:lstStyle/>
          <a:p>
            <a:r>
              <a:rPr lang="fr-FR" sz="2800" b="1" dirty="0" smtClean="0"/>
              <a:t>a ) définition :</a:t>
            </a:r>
          </a:p>
        </p:txBody>
      </p:sp>
      <p:sp>
        <p:nvSpPr>
          <p:cNvPr id="6" name="Rectangle 5"/>
          <p:cNvSpPr/>
          <p:nvPr/>
        </p:nvSpPr>
        <p:spPr>
          <a:xfrm>
            <a:off x="539552" y="2996952"/>
            <a:ext cx="7890100" cy="2657138"/>
          </a:xfrm>
          <a:prstGeom prst="rect">
            <a:avLst/>
          </a:prstGeom>
        </p:spPr>
        <p:txBody>
          <a:bodyPr wrap="square">
            <a:spAutoFit/>
          </a:bodyPr>
          <a:lstStyle/>
          <a:p>
            <a:pPr algn="just">
              <a:lnSpc>
                <a:spcPts val="2000"/>
              </a:lnSpc>
            </a:pPr>
            <a:r>
              <a:rPr lang="fr-FR" b="1" dirty="0" smtClean="0">
                <a:solidFill>
                  <a:schemeClr val="accent1">
                    <a:lumMod val="75000"/>
                  </a:schemeClr>
                </a:solidFill>
              </a:rPr>
              <a:t>         </a:t>
            </a:r>
            <a:r>
              <a:rPr lang="fr-FR" dirty="0" smtClean="0">
                <a:latin typeface="Times New Roman" pitchFamily="18" charset="0"/>
                <a:cs typeface="Times New Roman" pitchFamily="18" charset="0"/>
              </a:rPr>
              <a:t>Le mot "nouvelle" est apparu en France en 1462 (hé oui !) pour définir un genre littéraire nouveau. Il vient de l'italien "</a:t>
            </a:r>
            <a:r>
              <a:rPr lang="fr-FR" dirty="0" err="1" smtClean="0">
                <a:latin typeface="Times New Roman" pitchFamily="18" charset="0"/>
                <a:cs typeface="Times New Roman" pitchFamily="18" charset="0"/>
              </a:rPr>
              <a:t>novella</a:t>
            </a:r>
            <a:r>
              <a:rPr lang="fr-FR" dirty="0" smtClean="0">
                <a:latin typeface="Times New Roman" pitchFamily="18" charset="0"/>
                <a:cs typeface="Times New Roman" pitchFamily="18" charset="0"/>
              </a:rPr>
              <a:t>"=conte, petit récit imaginaire.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Cependant, la nouvelle est un récit complet mais court (qui peut aller       de 2-3 page à une quinzaine de pages environ), qui se distingue du roman par sa brièveté, et du conte par son contenu (la nouvelle présente des faits réels ou supposés tels ; donc pas de "merveilleux").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C'est donc un récit complet mais bref, de construction dramatique très marquée (rapide montée du suspense, et dénouement assez rapide lui aussi). </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wipe(down)">
                                      <p:cBhvr>
                                        <p:cTn id="12" dur="500"/>
                                        <p:tgtEl>
                                          <p:spTgt spid="5">
                                            <p:bg/>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wipe(down)">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 calcmode="lin" valueType="num">
                                      <p:cBhvr additive="base">
                                        <p:cTn id="20"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additive="base">
                                        <p:cTn id="26"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 calcmode="lin" valueType="num">
                                      <p:cBhvr additive="base">
                                        <p:cTn id="32"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build="allAtOnce" animBg="1"/>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476672"/>
            <a:ext cx="2478564" cy="523220"/>
          </a:xfrm>
          <a:prstGeom prst="rect">
            <a:avLst/>
          </a:prstGeom>
          <a:solidFill>
            <a:schemeClr val="accent1"/>
          </a:solidFill>
          <a:ln>
            <a:solidFill>
              <a:schemeClr val="accent1"/>
            </a:solidFill>
          </a:ln>
        </p:spPr>
        <p:txBody>
          <a:bodyPr wrap="none">
            <a:spAutoFit/>
          </a:bodyPr>
          <a:lstStyle/>
          <a:p>
            <a:r>
              <a:rPr lang="fr-FR" sz="2800" b="1" dirty="0" smtClean="0"/>
              <a:t>b ) contenu :</a:t>
            </a:r>
          </a:p>
        </p:txBody>
      </p:sp>
      <p:sp>
        <p:nvSpPr>
          <p:cNvPr id="3" name="Rectangle 2"/>
          <p:cNvSpPr/>
          <p:nvPr/>
        </p:nvSpPr>
        <p:spPr>
          <a:xfrm>
            <a:off x="857224" y="1340768"/>
            <a:ext cx="7572428" cy="1631216"/>
          </a:xfrm>
          <a:prstGeom prst="rect">
            <a:avLst/>
          </a:prstGeom>
        </p:spPr>
        <p:txBody>
          <a:bodyPr wrap="square">
            <a:spAutoFit/>
          </a:bodyPr>
          <a:lstStyle/>
          <a:p>
            <a:pPr algn="just">
              <a:lnSpc>
                <a:spcPts val="2000"/>
              </a:lnSpc>
            </a:pPr>
            <a:r>
              <a:rPr lang="fr-FR" b="1" dirty="0" smtClean="0">
                <a:solidFill>
                  <a:schemeClr val="accent1">
                    <a:lumMod val="75000"/>
                  </a:schemeClr>
                </a:solidFill>
              </a:rPr>
              <a:t>       	  </a:t>
            </a:r>
            <a:r>
              <a:rPr lang="fr-FR" dirty="0" smtClean="0">
                <a:latin typeface="Times New Roman" pitchFamily="18" charset="0"/>
                <a:cs typeface="Times New Roman" pitchFamily="18" charset="0"/>
              </a:rPr>
              <a:t>La nouvelle fonctionne comme un mini-roman, avec beaucoup moins de personnages et de péripéties.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Tout est concentré sur l’essentiel; l’intrigue est resserrée. L'art de la nouvelle réside très souvent dans son rythme rapide (pas de temps mort), et dans sa chute, qui doit être rapide et plus ou moins imprévisible, surprenante .</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down)">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85728"/>
            <a:ext cx="7272808" cy="1156990"/>
          </a:xfrm>
        </p:spPr>
        <p:style>
          <a:lnRef idx="0">
            <a:schemeClr val="accent5"/>
          </a:lnRef>
          <a:fillRef idx="3">
            <a:schemeClr val="accent5"/>
          </a:fillRef>
          <a:effectRef idx="3">
            <a:schemeClr val="accent5"/>
          </a:effectRef>
          <a:fontRef idx="minor">
            <a:schemeClr val="lt1"/>
          </a:fontRef>
        </p:style>
        <p:txBody>
          <a:bodyPr>
            <a:normAutofit/>
          </a:bodyPr>
          <a:lstStyle/>
          <a:p>
            <a:pPr algn="ctr"/>
            <a:r>
              <a:rPr lang="fr-FR" sz="2800" b="1" dirty="0" smtClean="0">
                <a:latin typeface="Times New Roman" pitchFamily="18" charset="0"/>
                <a:cs typeface="Times New Roman" pitchFamily="18" charset="0"/>
              </a:rPr>
              <a:t>les différents types de nouvelles</a:t>
            </a:r>
            <a:br>
              <a:rPr lang="fr-FR" sz="2800" b="1" dirty="0" smtClean="0">
                <a:latin typeface="Times New Roman" pitchFamily="18" charset="0"/>
                <a:cs typeface="Times New Roman" pitchFamily="18" charset="0"/>
              </a:rPr>
            </a:br>
            <a:endParaRPr lang="fr-FR" sz="2800" b="1" dirty="0" smtClean="0">
              <a:latin typeface="Times New Roman" pitchFamily="18" charset="0"/>
              <a:cs typeface="Times New Roman" pitchFamily="18" charset="0"/>
            </a:endParaRPr>
          </a:p>
        </p:txBody>
      </p:sp>
      <p:sp>
        <p:nvSpPr>
          <p:cNvPr id="5" name="Rectangle 4"/>
          <p:cNvSpPr/>
          <p:nvPr/>
        </p:nvSpPr>
        <p:spPr>
          <a:xfrm>
            <a:off x="395536" y="1844824"/>
            <a:ext cx="8208912" cy="3426579"/>
          </a:xfrm>
          <a:prstGeom prst="rect">
            <a:avLst/>
          </a:prstGeom>
        </p:spPr>
        <p:txBody>
          <a:bodyPr wrap="square">
            <a:spAutoFit/>
          </a:bodyPr>
          <a:lstStyle/>
          <a:p>
            <a:pPr algn="just">
              <a:lnSpc>
                <a:spcPts val="2000"/>
              </a:lnSpc>
            </a:pPr>
            <a:r>
              <a:rPr lang="fr-FR" b="1" dirty="0" smtClean="0">
                <a:solidFill>
                  <a:schemeClr val="accent1">
                    <a:lumMod val="75000"/>
                  </a:schemeClr>
                </a:solidFill>
              </a:rPr>
              <a:t>        	</a:t>
            </a:r>
            <a:r>
              <a:rPr lang="fr-FR" dirty="0" smtClean="0">
                <a:latin typeface="Times New Roman" pitchFamily="18" charset="0"/>
                <a:cs typeface="Times New Roman" pitchFamily="18" charset="0"/>
              </a:rPr>
              <a:t>Il est bien difficile de faire une "typologie" des nouvelles , et de leur donner des "étiquettes", tant le genre est varié ! A part la nouvelle réaliste(qui présente des faits supposés réels, ou tout à fait vraisemblables), on peut trouver aussi ;</a:t>
            </a:r>
          </a:p>
          <a:p>
            <a:pPr algn="just">
              <a:lnSpc>
                <a:spcPts val="2000"/>
              </a:lnSpc>
            </a:pPr>
            <a:r>
              <a:rPr lang="fr-FR" dirty="0" smtClean="0">
                <a:latin typeface="Times New Roman" pitchFamily="18" charset="0"/>
                <a:cs typeface="Times New Roman" pitchFamily="18" charset="0"/>
              </a:rPr>
              <a:t>       - des nouvelles policières(autour d'une intrigue de type policier)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 des nouvelles fantastiques(récit où l'intrusion, dans le monde    réel , d'un élément inexplicable , d'origine surnaturelle, vient créer l'angoisse , voire l'épouvante)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 des nouvelles de science-fiction(où le futur, les robots et les progrès de la technologie dépaysent le lecteur)...</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 et d'autres... ! Avec ou sans étiquette, l'essentiel est que la nouvelle vous plaise, que sa "chute" vous surprenne, que sa lecture soit source de plaisir... </a:t>
            </a:r>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 calcmode="lin" valueType="num">
                                      <p:cBhvr additive="base">
                                        <p:cTn id="24"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 calcmode="lin" valueType="num">
                                      <p:cBhvr additive="base">
                                        <p:cTn id="30"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 calcmode="lin" valueType="num">
                                      <p:cBhvr additive="base">
                                        <p:cTn id="36"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88640"/>
            <a:ext cx="7992888" cy="652934"/>
          </a:xfrm>
        </p:spPr>
        <p:style>
          <a:lnRef idx="1">
            <a:schemeClr val="accent2"/>
          </a:lnRef>
          <a:fillRef idx="3">
            <a:schemeClr val="accent2"/>
          </a:fillRef>
          <a:effectRef idx="2">
            <a:schemeClr val="accent2"/>
          </a:effectRef>
          <a:fontRef idx="minor">
            <a:schemeClr val="lt1"/>
          </a:fontRef>
        </p:style>
        <p:txBody>
          <a:bodyPr/>
          <a:lstStyle/>
          <a:p>
            <a:pPr algn="ctr"/>
            <a:r>
              <a:rPr lang="fr-FR" dirty="0" smtClean="0"/>
              <a:t>« Aux champs » : le rythme du récit</a:t>
            </a:r>
            <a:endParaRPr lang="fr-FR" dirty="0"/>
          </a:p>
        </p:txBody>
      </p:sp>
      <p:pic>
        <p:nvPicPr>
          <p:cNvPr id="4" name="Espace réservé du contenu 3" descr="Capture.JPG"/>
          <p:cNvPicPr>
            <a:picLocks noGrp="1" noChangeAspect="1"/>
          </p:cNvPicPr>
          <p:nvPr>
            <p:ph sz="quarter" idx="1"/>
          </p:nvPr>
        </p:nvPicPr>
        <p:blipFill>
          <a:blip r:embed="rId2" cstate="print"/>
          <a:srcRect t="1720"/>
          <a:stretch>
            <a:fillRect/>
          </a:stretch>
        </p:blipFill>
        <p:spPr>
          <a:xfrm>
            <a:off x="323528" y="1052736"/>
            <a:ext cx="8352928" cy="5691408"/>
          </a:xfrm>
        </p:spPr>
      </p:pic>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67544" y="476672"/>
            <a:ext cx="7859216" cy="1008112"/>
          </a:xfrm>
        </p:spPr>
        <p:style>
          <a:lnRef idx="0">
            <a:schemeClr val="accent3"/>
          </a:lnRef>
          <a:fillRef idx="3">
            <a:schemeClr val="accent3"/>
          </a:fillRef>
          <a:effectRef idx="3">
            <a:schemeClr val="accent3"/>
          </a:effectRef>
          <a:fontRef idx="minor">
            <a:schemeClr val="lt1"/>
          </a:fontRef>
        </p:style>
        <p:txBody>
          <a:bodyPr>
            <a:normAutofit/>
          </a:bodyPr>
          <a:lstStyle/>
          <a:p>
            <a:pPr algn="ctr"/>
            <a:r>
              <a:rPr lang="fr-FR" dirty="0" smtClean="0"/>
              <a:t>Titre de la nouvelle : Aux champs.</a:t>
            </a:r>
            <a:endParaRPr lang="fr-FR" dirty="0"/>
          </a:p>
        </p:txBody>
      </p:sp>
      <p:sp>
        <p:nvSpPr>
          <p:cNvPr id="4" name="Rectangle 3"/>
          <p:cNvSpPr/>
          <p:nvPr/>
        </p:nvSpPr>
        <p:spPr>
          <a:xfrm>
            <a:off x="467544" y="1844824"/>
            <a:ext cx="7992888" cy="1569660"/>
          </a:xfrm>
          <a:prstGeom prst="rect">
            <a:avLst/>
          </a:prstGeom>
        </p:spPr>
        <p:txBody>
          <a:bodyPr wrap="square">
            <a:spAutoFit/>
          </a:bodyPr>
          <a:lstStyle/>
          <a:p>
            <a:r>
              <a:rPr lang="fr-FR" sz="2400" b="1" u="sng" dirty="0" smtClean="0">
                <a:solidFill>
                  <a:schemeClr val="tx1">
                    <a:lumMod val="85000"/>
                    <a:lumOff val="15000"/>
                  </a:schemeClr>
                </a:solidFill>
              </a:rPr>
              <a:t>Les</a:t>
            </a:r>
            <a:r>
              <a:rPr lang="fr-FR" sz="2400" b="1" dirty="0" smtClean="0">
                <a:solidFill>
                  <a:schemeClr val="tx1">
                    <a:lumMod val="85000"/>
                    <a:lumOff val="15000"/>
                  </a:schemeClr>
                </a:solidFill>
              </a:rPr>
              <a:t> </a:t>
            </a:r>
            <a:r>
              <a:rPr lang="fr-FR" sz="2400" b="1" u="sng" dirty="0" smtClean="0">
                <a:solidFill>
                  <a:schemeClr val="tx1">
                    <a:lumMod val="85000"/>
                    <a:lumOff val="15000"/>
                  </a:schemeClr>
                </a:solidFill>
              </a:rPr>
              <a:t>champs</a:t>
            </a:r>
            <a:r>
              <a:rPr lang="fr-FR" sz="2400" b="1" dirty="0" smtClean="0">
                <a:solidFill>
                  <a:schemeClr val="tx1">
                    <a:lumMod val="85000"/>
                    <a:lumOff val="15000"/>
                  </a:schemeClr>
                </a:solidFill>
              </a:rPr>
              <a:t> </a:t>
            </a:r>
            <a:r>
              <a:rPr lang="fr-FR" dirty="0" smtClean="0"/>
              <a:t>désignent les terres cultivées, la campagne par rapport à la ville ou à Paris. Maupassant prend souvent comme cadre de ses histoires la campagne, et la campagne normande en particulier. C’est pourquoi l’on peut regrouper ses récits en contes normands et en contes parisiens.</a:t>
            </a:r>
            <a:endParaRPr lang="fr-FR" dirty="0"/>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4348" y="642919"/>
            <a:ext cx="7786742" cy="5221942"/>
          </a:xfrm>
          <a:prstGeom prst="rect">
            <a:avLst/>
          </a:prstGeom>
        </p:spPr>
        <p:txBody>
          <a:bodyPr wrap="square">
            <a:spAutoFit/>
          </a:bodyPr>
          <a:lstStyle/>
          <a:p>
            <a:pPr algn="just">
              <a:lnSpc>
                <a:spcPts val="2000"/>
              </a:lnSpc>
            </a:pPr>
            <a:r>
              <a:rPr lang="fr-FR" sz="2100" b="1" dirty="0" smtClean="0">
                <a:solidFill>
                  <a:schemeClr val="accent1">
                    <a:lumMod val="75000"/>
                  </a:schemeClr>
                </a:solidFill>
              </a:rPr>
              <a:t>     </a:t>
            </a:r>
            <a:r>
              <a:rPr lang="fr-FR" sz="2400" b="1" dirty="0" smtClean="0">
                <a:solidFill>
                  <a:schemeClr val="accent1">
                    <a:lumMod val="75000"/>
                  </a:schemeClr>
                </a:solidFill>
              </a:rPr>
              <a:t>   </a:t>
            </a:r>
            <a:r>
              <a:rPr lang="fr-FR" dirty="0" smtClean="0">
                <a:latin typeface="Times New Roman" pitchFamily="18" charset="0"/>
                <a:cs typeface="Times New Roman" pitchFamily="18" charset="0"/>
              </a:rPr>
              <a:t>Parallèlement, le développement de l'industrie et du commerce installe         une nouvelle distribution des richesses aux dépens du clergé et de l'aristocratie,      et au profit principal de la bourgeoisie d'affaires.</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Ces transformations qui accompagnent le développement de l'instruction (création de lycées, scolarité obligatoire) et d'une presse moderne mieux diffusée profitent aux écrivains dont les droits sont désormais mieux reconnus.</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Des nombreux changements sociaux et politiques découle le "mal du siècle". Chateaubriand l'appelle "la maladie abominable" ou </a:t>
            </a:r>
            <a:r>
              <a:rPr lang="fr-FR" dirty="0" err="1" smtClean="0">
                <a:latin typeface="Times New Roman" pitchFamily="18" charset="0"/>
                <a:cs typeface="Times New Roman" pitchFamily="18" charset="0"/>
              </a:rPr>
              <a:t>encore"le</a:t>
            </a:r>
            <a:r>
              <a:rPr lang="fr-FR" dirty="0" smtClean="0">
                <a:latin typeface="Times New Roman" pitchFamily="18" charset="0"/>
                <a:cs typeface="Times New Roman" pitchFamily="18" charset="0"/>
              </a:rPr>
              <a:t> vague des passions", Balzac le traduit par l' "école du désenchantement", Baudelaire le voit comme une forme de spleen, et Flaubert comme une forme d'ennui.</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Le "mal du siècle" est un trouble existentiel qui ravagea toute une jeunesse désœuvrée, avide d'exprimer l'énergie de ses passions et de ses rêves et consternée de ne trouver dans la société de la Restauration que de maigres intermédiaires. En effet, le XIX e siècle dénote un sentiment de nostalgie, l'idée que c'était mieux avant, sous le temps de l'empereur, une sorte de mélancolie généralisée. L'impossibilité de s'extérioriser conduit la plupart du temps les écrivains à la folie et au spleen.</a:t>
            </a:r>
            <a:endParaRPr lang="fr-FR" dirty="0"/>
          </a:p>
        </p:txBody>
      </p:sp>
      <p:sp>
        <p:nvSpPr>
          <p:cNvPr id="5" name="Rectangle 4"/>
          <p:cNvSpPr/>
          <p:nvPr/>
        </p:nvSpPr>
        <p:spPr>
          <a:xfrm>
            <a:off x="2286000" y="4929198"/>
            <a:ext cx="4572000" cy="369332"/>
          </a:xfrm>
          <a:prstGeom prst="rect">
            <a:avLst/>
          </a:prstGeom>
        </p:spPr>
        <p:txBody>
          <a:bodyPr wrap="square">
            <a:spAutoFit/>
          </a:bodyPr>
          <a:lstStyle/>
          <a:p>
            <a:r>
              <a:rPr lang="fr-FR" b="1" dirty="0" smtClean="0">
                <a:solidFill>
                  <a:schemeClr val="accent1">
                    <a:lumMod val="75000"/>
                  </a:schemeClr>
                </a:solidFill>
              </a:rPr>
              <a:t> </a:t>
            </a:r>
            <a:endParaRPr lang="fr-FR" dirty="0"/>
          </a:p>
        </p:txBody>
      </p:sp>
    </p:spTree>
    <p:custDataLst>
      <p:tags r:id="rId1"/>
    </p:custDataLst>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a:bodyPr>
          <a:lstStyle/>
          <a:p>
            <a:pPr algn="ctr"/>
            <a:r>
              <a:rPr lang="fr-FR" sz="2800" b="1" dirty="0" smtClean="0">
                <a:latin typeface="Times New Roman" pitchFamily="18" charset="0"/>
                <a:cs typeface="Times New Roman" pitchFamily="18" charset="0"/>
              </a:rPr>
              <a:t>Les personnages principaux de la nouvelle: Aux champs</a:t>
            </a:r>
            <a:endParaRPr lang="fr-FR" sz="2800" dirty="0">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457200" y="1600200"/>
            <a:ext cx="7972452" cy="4873752"/>
          </a:xfrm>
        </p:spPr>
        <p:txBody>
          <a:bodyPr>
            <a:normAutofit fontScale="92500"/>
          </a:bodyPr>
          <a:lstStyle/>
          <a:p>
            <a:pPr algn="just">
              <a:lnSpc>
                <a:spcPts val="2160"/>
              </a:lnSpc>
              <a:buFont typeface="Wingdings" pitchFamily="2" charset="2"/>
              <a:buChar char="v"/>
            </a:pPr>
            <a:r>
              <a:rPr lang="fr-FR" sz="1800" b="1"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La mère Tuvache: Une paysanne vivant dans les champs avec son mari et ses quatre enfants.</a:t>
            </a:r>
          </a:p>
          <a:p>
            <a:pPr algn="just">
              <a:lnSpc>
                <a:spcPts val="2160"/>
              </a:lnSpc>
              <a:buNone/>
            </a:pPr>
            <a:r>
              <a:rPr lang="fr-FR" sz="1800" dirty="0" smtClean="0">
                <a:latin typeface="Times New Roman" pitchFamily="18" charset="0"/>
                <a:cs typeface="Times New Roman" pitchFamily="18" charset="0"/>
              </a:rPr>
              <a:t>	    Elle refuse l’offre de M. et Mme D’</a:t>
            </a:r>
            <a:r>
              <a:rPr lang="fr-FR" sz="1800" dirty="0" err="1" smtClean="0">
                <a:latin typeface="Times New Roman" pitchFamily="18" charset="0"/>
                <a:cs typeface="Times New Roman" pitchFamily="18" charset="0"/>
              </a:rPr>
              <a:t>Hubières</a:t>
            </a:r>
            <a:r>
              <a:rPr lang="fr-FR" sz="1800" dirty="0" smtClean="0">
                <a:latin typeface="Times New Roman" pitchFamily="18" charset="0"/>
                <a:cs typeface="Times New Roman" pitchFamily="18" charset="0"/>
              </a:rPr>
              <a:t> qui lui proposent d’adopter son fils Charlot. Elle se croit supérieure aux Vallin qui ont donné leur fils à cette riche femme. </a:t>
            </a:r>
          </a:p>
          <a:p>
            <a:pPr algn="just">
              <a:lnSpc>
                <a:spcPts val="2160"/>
              </a:lnSpc>
              <a:buNone/>
            </a:pPr>
            <a:r>
              <a:rPr lang="fr-FR" sz="1800" dirty="0" smtClean="0">
                <a:latin typeface="Times New Roman" pitchFamily="18" charset="0"/>
                <a:cs typeface="Times New Roman" pitchFamily="18" charset="0"/>
              </a:rPr>
              <a:t>	     Mais, en réalité, elle se sent dépité de ne pas avoir accepté. Elle enrage en voyant les Vallin vivant à l’aise, alors qu’elle et les siens croupissent dans la misère</a:t>
            </a:r>
          </a:p>
          <a:p>
            <a:pPr algn="just">
              <a:lnSpc>
                <a:spcPts val="2160"/>
              </a:lnSpc>
              <a:buNone/>
            </a:pPr>
            <a:endParaRPr lang="fr-FR" sz="1800" dirty="0" smtClean="0">
              <a:latin typeface="Times New Roman" pitchFamily="18" charset="0"/>
              <a:cs typeface="Times New Roman" pitchFamily="18" charset="0"/>
            </a:endParaRPr>
          </a:p>
          <a:p>
            <a:pPr algn="just">
              <a:lnSpc>
                <a:spcPts val="2160"/>
              </a:lnSpc>
              <a:buFont typeface="Wingdings" pitchFamily="2" charset="2"/>
              <a:buChar char="v"/>
            </a:pPr>
            <a:r>
              <a:rPr lang="fr-FR" sz="1800" dirty="0" smtClean="0">
                <a:latin typeface="Times New Roman" pitchFamily="18" charset="0"/>
                <a:cs typeface="Times New Roman" pitchFamily="18" charset="0"/>
              </a:rPr>
              <a:t>          Le père Tuvache: Paysan pauvre vivotant avec sa femme et ses quatre enfants. Il travaille durement la terre afin de pouvoir nourrir ses enfants</a:t>
            </a:r>
          </a:p>
          <a:p>
            <a:pPr algn="just">
              <a:lnSpc>
                <a:spcPts val="2160"/>
              </a:lnSpc>
              <a:buNone/>
            </a:pPr>
            <a:endParaRPr lang="fr-FR" sz="1800" dirty="0" smtClean="0">
              <a:latin typeface="Times New Roman" pitchFamily="18" charset="0"/>
              <a:cs typeface="Times New Roman" pitchFamily="18" charset="0"/>
            </a:endParaRPr>
          </a:p>
          <a:p>
            <a:pPr algn="just">
              <a:lnSpc>
                <a:spcPts val="2160"/>
              </a:lnSpc>
              <a:buFont typeface="Wingdings" pitchFamily="2" charset="2"/>
              <a:buChar char="v"/>
            </a:pPr>
            <a:r>
              <a:rPr lang="fr-FR" sz="1800" dirty="0" smtClean="0">
                <a:latin typeface="Times New Roman" pitchFamily="18" charset="0"/>
                <a:cs typeface="Times New Roman" pitchFamily="18" charset="0"/>
              </a:rPr>
              <a:t>          La mère Vallin: Voisine des Tuvache. C’est une pauvre paysanne vivant avec son mari et ses quatre enfants. Elle accepte la proposition de M. et Mme d’</a:t>
            </a:r>
            <a:r>
              <a:rPr lang="fr-FR" sz="1800" dirty="0" err="1" smtClean="0">
                <a:latin typeface="Times New Roman" pitchFamily="18" charset="0"/>
                <a:cs typeface="Times New Roman" pitchFamily="18" charset="0"/>
              </a:rPr>
              <a:t>Hubières</a:t>
            </a:r>
            <a:r>
              <a:rPr lang="fr-FR" sz="1800" dirty="0" smtClean="0">
                <a:latin typeface="Times New Roman" pitchFamily="18" charset="0"/>
                <a:cs typeface="Times New Roman" pitchFamily="18" charset="0"/>
              </a:rPr>
              <a:t> qui adoptent son fils Jean, en contrepartie d’une rente de 120 francs par mois. Elle subir la rage de la mère Tuvache qui la calomnie</a:t>
            </a:r>
          </a:p>
          <a:p>
            <a:pPr>
              <a:buNone/>
            </a:pPr>
            <a:endParaRPr lang="fr-FR" sz="1800" b="1" dirty="0" smtClean="0">
              <a:latin typeface="Times New Roman" pitchFamily="18" charset="0"/>
              <a:cs typeface="Times New Roman" pitchFamily="18" charset="0"/>
            </a:endParaRPr>
          </a:p>
          <a:p>
            <a:pPr>
              <a:buNone/>
            </a:pPr>
            <a:endParaRPr lang="fr-FR" sz="1800" b="1" dirty="0" smtClean="0">
              <a:latin typeface="Times New Roman" pitchFamily="18" charset="0"/>
              <a:cs typeface="Times New Roman" pitchFamily="18" charset="0"/>
            </a:endParaRPr>
          </a:p>
          <a:p>
            <a:pPr>
              <a:buNone/>
            </a:pPr>
            <a:endParaRPr lang="fr-FR" dirty="0"/>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67544" y="980728"/>
            <a:ext cx="7972452" cy="1440160"/>
          </a:xfrm>
        </p:spPr>
        <p:txBody>
          <a:bodyPr/>
          <a:lstStyle/>
          <a:p>
            <a:pPr>
              <a:lnSpc>
                <a:spcPts val="2000"/>
              </a:lnSpc>
              <a:buFont typeface="Wingdings" pitchFamily="2" charset="2"/>
              <a:buChar char="v"/>
            </a:pPr>
            <a:r>
              <a:rPr lang="fr-FR" sz="1800" dirty="0" smtClean="0">
                <a:latin typeface="Times New Roman" pitchFamily="18" charset="0"/>
                <a:cs typeface="Times New Roman" pitchFamily="18" charset="0"/>
              </a:rPr>
              <a:t>	Le père Vallin: Un paysan pauvre qui a quatre enfants. </a:t>
            </a:r>
          </a:p>
          <a:p>
            <a:pPr>
              <a:lnSpc>
                <a:spcPts val="2000"/>
              </a:lnSpc>
              <a:buNone/>
            </a:pPr>
            <a:r>
              <a:rPr lang="fr-FR" sz="1800" dirty="0" smtClean="0">
                <a:latin typeface="Times New Roman" pitchFamily="18" charset="0"/>
                <a:cs typeface="Times New Roman" pitchFamily="18" charset="0"/>
              </a:rPr>
              <a:t>     Il travaille durement la terre afin de nourrir sa famille. C’est un homme froid, sans émotion. Il reste impassible après le retour de son fils qui s’est absenté pendant plus de vingt ans</a:t>
            </a:r>
          </a:p>
          <a:p>
            <a:pPr algn="ctr">
              <a:buNone/>
            </a:pPr>
            <a:endParaRPr lang="fr-FR" dirty="0"/>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fr-FR" dirty="0" smtClean="0"/>
              <a:t>Résumé de la nouvelle</a:t>
            </a:r>
            <a:endParaRPr lang="fr-FR" dirty="0"/>
          </a:p>
        </p:txBody>
      </p:sp>
      <p:sp>
        <p:nvSpPr>
          <p:cNvPr id="4" name="Rectangle 3"/>
          <p:cNvSpPr/>
          <p:nvPr/>
        </p:nvSpPr>
        <p:spPr>
          <a:xfrm>
            <a:off x="611560" y="2136339"/>
            <a:ext cx="7704856" cy="3416320"/>
          </a:xfrm>
          <a:prstGeom prst="rect">
            <a:avLst/>
          </a:prstGeom>
        </p:spPr>
        <p:txBody>
          <a:bodyPr wrap="square">
            <a:spAutoFit/>
          </a:bodyPr>
          <a:lstStyle/>
          <a:p>
            <a:r>
              <a:rPr lang="fr-FR" dirty="0" smtClean="0"/>
              <a:t>     Deux familles pauvres, les Tuvache et les Vallin, habitaient dans deux pauvres chaumières mitoyennes. Ils vivaient misérablement jusqu’au jour où un couple, Mr et Mme d’</a:t>
            </a:r>
            <a:r>
              <a:rPr lang="fr-FR" dirty="0" err="1" smtClean="0"/>
              <a:t>Hubières</a:t>
            </a:r>
            <a:r>
              <a:rPr lang="fr-FR" dirty="0" smtClean="0"/>
              <a:t>, passa près de chez eux. Ces derniers ne pouvaient pas avoir d’enfant et en étaient très malheureux.</a:t>
            </a:r>
          </a:p>
          <a:p>
            <a:r>
              <a:rPr lang="fr-FR" dirty="0" smtClean="0"/>
              <a:t>        La dame prit l’habitude de venir rendre visite aux enfants et voulut adopter , moyennant finances, le petit Pierre, le plus jeune des Tuvache. La mère refusa violemment une proposition aussi alléchante qu’inhumaine à ses yeux. Le couple proposa alors le contrat aux Vallin qui, après avoir marchandé, acceptèrent la rente et signèrent chez le notaire. A partir de ce jour, les deux familles cessèrent toutes bonnes relations.</a:t>
            </a:r>
            <a:endParaRPr lang="fr-FR" dirty="0"/>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additive="base">
                                        <p:cTn id="1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332656"/>
            <a:ext cx="8064896" cy="1477328"/>
          </a:xfrm>
          <a:prstGeom prst="rect">
            <a:avLst/>
          </a:prstGeom>
        </p:spPr>
        <p:txBody>
          <a:bodyPr wrap="square">
            <a:spAutoFit/>
          </a:bodyPr>
          <a:lstStyle/>
          <a:p>
            <a:r>
              <a:rPr lang="fr-FR" dirty="0" smtClean="0"/>
              <a:t>        Vingt années plus tard, le fils Vallin, devenu un magnifique jeune homme, refit son apparition. Il entra dans la maison qui l’avait vu naître et embrassa ses parents . Pierre, en proie à la jalousie et au sentiment d’injustice, en voulut alors tant à ses parents de ne l’avoir pas vendu qu’il les traita de «manants» avant de partir pour toujours.</a:t>
            </a:r>
            <a:endParaRPr lang="fr-FR" dirty="0"/>
          </a:p>
        </p:txBody>
      </p:sp>
    </p:spTree>
  </p:cSld>
  <p:clrMapOvr>
    <a:masterClrMapping/>
  </p:clrMapOvr>
  <p:transition spd="slow" advClick="0" advTm="5000">
    <p:cover dir="l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6712"/>
            <a:ext cx="9144000" cy="4508927"/>
          </a:xfrm>
          <a:prstGeom prst="rect">
            <a:avLst/>
          </a:prstGeom>
        </p:spPr>
        <p:txBody>
          <a:bodyPr wrap="square">
            <a:spAutoFit/>
          </a:bodyPr>
          <a:lstStyle/>
          <a:p>
            <a:pPr algn="ctr"/>
            <a:r>
              <a:rPr lang="fr-FR" sz="28700" b="1" i="1" dirty="0" smtClean="0">
                <a:solidFill>
                  <a:schemeClr val="accent3">
                    <a:lumMod val="75000"/>
                  </a:schemeClr>
                </a:solidFill>
              </a:rPr>
              <a:t>FIN</a:t>
            </a:r>
            <a:endParaRPr lang="fr-FR" sz="6600" b="1" i="1" dirty="0">
              <a:solidFill>
                <a:schemeClr val="accent3">
                  <a:lumMod val="75000"/>
                </a:schemeClr>
              </a:solidFill>
            </a:endParaRPr>
          </a:p>
        </p:txBody>
      </p:sp>
      <p:sp>
        <p:nvSpPr>
          <p:cNvPr id="3" name="Rectangle 2"/>
          <p:cNvSpPr/>
          <p:nvPr/>
        </p:nvSpPr>
        <p:spPr>
          <a:xfrm>
            <a:off x="5436096" y="5934670"/>
            <a:ext cx="2664296" cy="923330"/>
          </a:xfrm>
          <a:prstGeom prst="rect">
            <a:avLst/>
          </a:prstGeom>
        </p:spPr>
        <p:txBody>
          <a:bodyPr wrap="square">
            <a:spAutoFit/>
          </a:bodyPr>
          <a:lstStyle/>
          <a:p>
            <a:r>
              <a:rPr lang="fr-FR" b="1" dirty="0" smtClean="0"/>
              <a:t>Mohamed Agharbi</a:t>
            </a:r>
          </a:p>
          <a:p>
            <a:r>
              <a:rPr lang="fr-FR" b="1" dirty="0" smtClean="0"/>
              <a:t>Houda Ouaksim</a:t>
            </a:r>
          </a:p>
          <a:p>
            <a:r>
              <a:rPr lang="fr-FR" b="1" dirty="0" smtClean="0"/>
              <a:t>Jalal Baba</a:t>
            </a:r>
            <a:endParaRPr lang="fr-FR" b="1" dirty="0"/>
          </a:p>
        </p:txBody>
      </p:sp>
    </p:spTree>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571480"/>
            <a:ext cx="8001056" cy="4985980"/>
          </a:xfrm>
          <a:prstGeom prst="rect">
            <a:avLst/>
          </a:prstGeom>
        </p:spPr>
        <p:txBody>
          <a:bodyPr wrap="square">
            <a:spAutoFit/>
          </a:bodyPr>
          <a:lstStyle/>
          <a:p>
            <a:pPr algn="just">
              <a:lnSpc>
                <a:spcPts val="2000"/>
              </a:lnSpc>
            </a:pPr>
            <a:r>
              <a:rPr lang="fr-FR" b="1" dirty="0" smtClean="0">
                <a:solidFill>
                  <a:schemeClr val="accent1">
                    <a:lumMod val="75000"/>
                  </a:schemeClr>
                </a:solidFill>
                <a:latin typeface="Times New Roman" pitchFamily="18" charset="0"/>
                <a:cs typeface="Times New Roman" pitchFamily="18" charset="0"/>
              </a:rPr>
              <a:t>	</a:t>
            </a:r>
            <a:r>
              <a:rPr lang="fr-FR" dirty="0" smtClean="0">
                <a:latin typeface="Times New Roman" pitchFamily="18" charset="0"/>
                <a:cs typeface="Times New Roman" pitchFamily="18" charset="0"/>
              </a:rPr>
              <a:t>Le "mal du siècle" est un trouble existentiel qui ravagea toute                 une jeunesse désœuvrée, avide d'exprimer l'énergie de ses passions et                         de ses rêves et consternée de ne trouver dans la société de la Restauration que de maigres intermédiaires.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En effet, le XIX e siècle dénote un sentiment de nostalgie, l'idée que c'était mieux avant, sous le temps de l'empereur, une sorte de mélancolie généralisée. L'impossibilité de s'extérioriser conduit la plupart du temps les écrivains à la folie et au spleen.</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Les hommes de Lettre sont dans une situation ambiguë au XIX</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siècle.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Le mécénat n'existe plus. Les écrivains vivent de leur plume et sont souvent forcés de vendre leur liberté littéraire, comme Gautier et Gérard de Nerval qui se sont fait journalistes.</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Le poète du XIXe siècle relaye la religion en incarnant une nouvelle instance sacrée. L'écrivain est à la fois maudit et sacralisé.</a:t>
            </a:r>
          </a:p>
          <a:p>
            <a:endParaRPr lang="fr-FR" dirty="0">
              <a:latin typeface="Times New Roman" pitchFamily="18" charset="0"/>
              <a:cs typeface="Times New Roman" pitchFamily="18" charset="0"/>
            </a:endParaRPr>
          </a:p>
        </p:txBody>
      </p:sp>
    </p:spTree>
    <p:custDataLst>
      <p:tags r:id="rId1"/>
    </p:custDataLst>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 calcmode="lin" valueType="num">
                                      <p:cBhvr additive="base">
                                        <p:cTn id="3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290"/>
            <a:ext cx="7610476" cy="928694"/>
          </a:xfrm>
        </p:spPr>
        <p:style>
          <a:lnRef idx="0">
            <a:schemeClr val="accent2"/>
          </a:lnRef>
          <a:fillRef idx="3">
            <a:schemeClr val="accent2"/>
          </a:fillRef>
          <a:effectRef idx="3">
            <a:schemeClr val="accent2"/>
          </a:effectRef>
          <a:fontRef idx="minor">
            <a:schemeClr val="lt1"/>
          </a:fontRef>
        </p:style>
        <p:txBody>
          <a:bodyPr>
            <a:noAutofit/>
          </a:bodyPr>
          <a:lstStyle/>
          <a:p>
            <a:pPr algn="ct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
            </a:r>
            <a:br>
              <a:rPr lang="fr-FR" sz="2800" b="1" dirty="0" smtClean="0">
                <a:latin typeface="Times New Roman" pitchFamily="18" charset="0"/>
                <a:cs typeface="Times New Roman" pitchFamily="18" charset="0"/>
              </a:rPr>
            </a:br>
            <a:r>
              <a:rPr lang="fr-FR" sz="2800" b="1" dirty="0" smtClean="0">
                <a:latin typeface="Times New Roman" pitchFamily="18" charset="0"/>
                <a:cs typeface="Times New Roman" pitchFamily="18" charset="0"/>
              </a:rPr>
              <a:t>LA BIOGRAPHIE : GUY DE MAUPASSANT</a:t>
            </a:r>
            <a:br>
              <a:rPr lang="fr-FR" sz="2800" b="1" dirty="0" smtClean="0">
                <a:latin typeface="Times New Roman" pitchFamily="18" charset="0"/>
                <a:cs typeface="Times New Roman" pitchFamily="18" charset="0"/>
              </a:rPr>
            </a:br>
            <a:endParaRPr lang="fr-FR" sz="2800" b="1" dirty="0">
              <a:latin typeface="Times New Roman" pitchFamily="18" charset="0"/>
              <a:cs typeface="Times New Roman" pitchFamily="18" charset="0"/>
            </a:endParaRPr>
          </a:p>
        </p:txBody>
      </p:sp>
      <p:sp>
        <p:nvSpPr>
          <p:cNvPr id="3" name="Rectangle 2"/>
          <p:cNvSpPr/>
          <p:nvPr/>
        </p:nvSpPr>
        <p:spPr>
          <a:xfrm>
            <a:off x="642910" y="1357298"/>
            <a:ext cx="7786742" cy="4965462"/>
          </a:xfrm>
          <a:prstGeom prst="rect">
            <a:avLst/>
          </a:prstGeom>
        </p:spPr>
        <p:txBody>
          <a:bodyPr wrap="square">
            <a:spAutoFit/>
          </a:bodyPr>
          <a:lstStyle/>
          <a:p>
            <a:pPr algn="just">
              <a:lnSpc>
                <a:spcPts val="2000"/>
              </a:lnSpc>
            </a:pPr>
            <a:r>
              <a:rPr lang="fr-FR" dirty="0" smtClean="0">
                <a:latin typeface="Times New Roman" pitchFamily="18" charset="0"/>
                <a:cs typeface="Times New Roman" pitchFamily="18" charset="0"/>
              </a:rPr>
              <a:t>Henry-René-Albert-Guy de Maupassant</a:t>
            </a:r>
          </a:p>
          <a:p>
            <a:pPr algn="just">
              <a:lnSpc>
                <a:spcPts val="2000"/>
              </a:lnSpc>
            </a:pP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hlinkClick r:id="rId3" tooltip="Aide:Alphabet phonétique international"/>
              </a:rPr>
              <a:t>prononcé</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4" tooltip="API g"/>
              </a:rPr>
              <a:t>g</a:t>
            </a:r>
            <a:r>
              <a:rPr lang="fr-FR" dirty="0" smtClean="0">
                <a:latin typeface="Times New Roman" pitchFamily="18" charset="0"/>
                <a:cs typeface="Times New Roman" pitchFamily="18" charset="0"/>
                <a:hlinkClick r:id="rId5" tooltip="API i"/>
              </a:rPr>
              <a:t>i</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6" tooltip="API d"/>
              </a:rPr>
              <a:t>d</a:t>
            </a:r>
            <a:r>
              <a:rPr lang="fr-FR" dirty="0" smtClean="0">
                <a:latin typeface="Times New Roman" pitchFamily="18" charset="0"/>
                <a:cs typeface="Times New Roman" pitchFamily="18" charset="0"/>
                <a:hlinkClick r:id="rId7" tooltip="API ("/>
              </a:rPr>
              <a:t>(</a:t>
            </a:r>
            <a:r>
              <a:rPr lang="fr-FR" dirty="0" smtClean="0">
                <a:latin typeface="Times New Roman" pitchFamily="18" charset="0"/>
                <a:cs typeface="Times New Roman" pitchFamily="18" charset="0"/>
                <a:hlinkClick r:id="rId8" tooltip="API ə"/>
              </a:rPr>
              <a:t>ə</a:t>
            </a:r>
            <a:r>
              <a:rPr lang="fr-FR" dirty="0" smtClean="0">
                <a:latin typeface="Times New Roman" pitchFamily="18" charset="0"/>
                <a:cs typeface="Times New Roman" pitchFamily="18" charset="0"/>
                <a:hlinkClick r:id="rId9" tooltip="API )"/>
              </a:rPr>
              <a: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0" tooltip="API m"/>
              </a:rPr>
              <a:t>m</a:t>
            </a:r>
            <a:r>
              <a:rPr lang="fr-FR" dirty="0" smtClean="0">
                <a:latin typeface="Times New Roman" pitchFamily="18" charset="0"/>
                <a:cs typeface="Times New Roman" pitchFamily="18" charset="0"/>
                <a:hlinkClick r:id="rId11" tooltip="API o"/>
              </a:rPr>
              <a:t>o</a:t>
            </a:r>
            <a:r>
              <a:rPr lang="fr-FR" dirty="0" smtClean="0">
                <a:latin typeface="Times New Roman" pitchFamily="18" charset="0"/>
                <a:cs typeface="Times New Roman" pitchFamily="18" charset="0"/>
                <a:hlinkClick r:id="rId12" tooltip="API ."/>
              </a:rPr>
              <a:t>.</a:t>
            </a:r>
            <a:r>
              <a:rPr lang="fr-FR" dirty="0" smtClean="0">
                <a:latin typeface="Times New Roman" pitchFamily="18" charset="0"/>
                <a:cs typeface="Times New Roman" pitchFamily="18" charset="0"/>
                <a:hlinkClick r:id="rId13" tooltip="API p"/>
              </a:rPr>
              <a:t>p</a:t>
            </a:r>
            <a:r>
              <a:rPr lang="fr-FR" dirty="0" smtClean="0">
                <a:latin typeface="Times New Roman" pitchFamily="18" charset="0"/>
                <a:cs typeface="Times New Roman" pitchFamily="18" charset="0"/>
                <a:hlinkClick r:id="rId14" tooltip="API a"/>
              </a:rPr>
              <a:t>a</a:t>
            </a:r>
            <a:r>
              <a:rPr lang="fr-FR" dirty="0" smtClean="0">
                <a:latin typeface="Times New Roman" pitchFamily="18" charset="0"/>
                <a:cs typeface="Times New Roman" pitchFamily="18" charset="0"/>
                <a:hlinkClick r:id="rId12" tooltip="API ."/>
              </a:rPr>
              <a:t>.</a:t>
            </a:r>
            <a:r>
              <a:rPr lang="fr-FR" dirty="0" smtClean="0">
                <a:latin typeface="Times New Roman" pitchFamily="18" charset="0"/>
                <a:cs typeface="Times New Roman" pitchFamily="18" charset="0"/>
                <a:hlinkClick r:id="rId15" tooltip="API ˈ"/>
              </a:rPr>
              <a:t>ˈ</a:t>
            </a:r>
            <a:r>
              <a:rPr lang="fr-FR" dirty="0" err="1" smtClean="0">
                <a:latin typeface="Times New Roman" pitchFamily="18" charset="0"/>
                <a:cs typeface="Times New Roman" pitchFamily="18" charset="0"/>
                <a:hlinkClick r:id="rId16" tooltip="API s"/>
              </a:rPr>
              <a:t>s</a:t>
            </a:r>
            <a:r>
              <a:rPr lang="fr-FR" dirty="0" err="1" smtClean="0">
                <a:latin typeface="Times New Roman" pitchFamily="18" charset="0"/>
                <a:cs typeface="Times New Roman" pitchFamily="18" charset="0"/>
                <a:hlinkClick r:id="rId17" tooltip="API ɑ̃"/>
              </a:rPr>
              <a:t>ɑ</a:t>
            </a:r>
            <a:r>
              <a:rPr lang="fr-FR" dirty="0" smtClean="0">
                <a:latin typeface="Times New Roman" pitchFamily="18" charset="0"/>
                <a:cs typeface="Times New Roman" pitchFamily="18" charset="0"/>
                <a:hlinkClick r:id="rId17" tooltip="API ɑ̃"/>
              </a:rPr>
              <a:t>̃</a:t>
            </a:r>
            <a:r>
              <a:rPr lang="fr-FR" dirty="0" smtClean="0">
                <a:latin typeface="Times New Roman" pitchFamily="18" charset="0"/>
                <a:cs typeface="Times New Roman" pitchFamily="18" charset="0"/>
              </a:rPr>
              <a:t> ]), est un </a:t>
            </a:r>
            <a:r>
              <a:rPr lang="fr-FR" dirty="0" smtClean="0">
                <a:latin typeface="Times New Roman" pitchFamily="18" charset="0"/>
                <a:cs typeface="Times New Roman" pitchFamily="18" charset="0"/>
                <a:hlinkClick r:id="rId18" tooltip="Écrivain français"/>
              </a:rPr>
              <a:t>écrivain français</a:t>
            </a:r>
            <a:r>
              <a:rPr lang="fr-FR" dirty="0" smtClean="0">
                <a:latin typeface="Times New Roman" pitchFamily="18" charset="0"/>
                <a:cs typeface="Times New Roman" pitchFamily="18" charset="0"/>
              </a:rPr>
              <a:t> né le </a:t>
            </a:r>
            <a:r>
              <a:rPr lang="fr-FR" dirty="0" smtClean="0">
                <a:latin typeface="Times New Roman" pitchFamily="18" charset="0"/>
                <a:cs typeface="Times New Roman" pitchFamily="18" charset="0"/>
                <a:hlinkClick r:id="rId19" tooltip="5 août"/>
              </a:rPr>
              <a:t>5</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20" tooltip="Août 1850"/>
              </a:rPr>
              <a:t>août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21" tooltip="1850 en littérature"/>
              </a:rPr>
              <a:t>1850</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au</a:t>
            </a:r>
            <a:r>
              <a:rPr lang="fr-FR" dirty="0" err="1" smtClean="0">
                <a:latin typeface="Times New Roman" pitchFamily="18" charset="0"/>
                <a:cs typeface="Times New Roman" pitchFamily="18" charset="0"/>
                <a:hlinkClick r:id="rId22" tooltip="Château de Miromesnil"/>
              </a:rPr>
              <a:t>château</a:t>
            </a:r>
            <a:r>
              <a:rPr lang="fr-FR" dirty="0" smtClean="0">
                <a:latin typeface="Times New Roman" pitchFamily="18" charset="0"/>
                <a:cs typeface="Times New Roman" pitchFamily="18" charset="0"/>
                <a:hlinkClick r:id="rId22" tooltip="Château de Miromesnil"/>
              </a:rPr>
              <a:t> de Miromesnil</a:t>
            </a:r>
            <a:r>
              <a:rPr lang="fr-FR" dirty="0" smtClean="0">
                <a:latin typeface="Times New Roman" pitchFamily="18" charset="0"/>
                <a:cs typeface="Times New Roman" pitchFamily="18" charset="0"/>
              </a:rPr>
              <a:t> à </a:t>
            </a:r>
            <a:r>
              <a:rPr lang="fr-FR" dirty="0" smtClean="0">
                <a:latin typeface="Times New Roman" pitchFamily="18" charset="0"/>
                <a:cs typeface="Times New Roman" pitchFamily="18" charset="0"/>
                <a:hlinkClick r:id="rId23" tooltip="Tourville-sur-Arques"/>
              </a:rPr>
              <a:t>Tourville-sur-Arques</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24" tooltip="Seine-Maritime"/>
              </a:rPr>
              <a:t>Seine-Inférieure</a:t>
            </a:r>
            <a:r>
              <a:rPr lang="fr-FR" dirty="0" smtClean="0">
                <a:latin typeface="Times New Roman" pitchFamily="18" charset="0"/>
                <a:cs typeface="Times New Roman" pitchFamily="18" charset="0"/>
              </a:rPr>
              <a:t>) et mort le </a:t>
            </a:r>
            <a:r>
              <a:rPr lang="fr-FR" dirty="0" smtClean="0">
                <a:latin typeface="Times New Roman" pitchFamily="18" charset="0"/>
                <a:cs typeface="Times New Roman" pitchFamily="18" charset="0"/>
                <a:hlinkClick r:id="rId25" tooltip="6 juillet"/>
              </a:rPr>
              <a:t>6</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26" tooltip="Juillet 1893"/>
              </a:rPr>
              <a:t>juillet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27" tooltip="1893"/>
              </a:rPr>
              <a:t>1893</a:t>
            </a:r>
            <a:r>
              <a:rPr lang="fr-FR" dirty="0" smtClean="0">
                <a:latin typeface="Times New Roman" pitchFamily="18" charset="0"/>
                <a:cs typeface="Times New Roman" pitchFamily="18" charset="0"/>
              </a:rPr>
              <a:t> à </a:t>
            </a:r>
            <a:r>
              <a:rPr lang="fr-FR" dirty="0" smtClean="0">
                <a:latin typeface="Times New Roman" pitchFamily="18" charset="0"/>
                <a:cs typeface="Times New Roman" pitchFamily="18" charset="0"/>
                <a:hlinkClick r:id="rId28" tooltip="Paris"/>
              </a:rPr>
              <a:t>Paris</a:t>
            </a:r>
            <a:r>
              <a:rPr lang="fr-FR" dirty="0" smtClean="0">
                <a:latin typeface="Times New Roman" pitchFamily="18" charset="0"/>
                <a:cs typeface="Times New Roman" pitchFamily="18" charset="0"/>
              </a:rPr>
              <a:t>.</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Lié à </a:t>
            </a:r>
            <a:r>
              <a:rPr lang="fr-FR" dirty="0" smtClean="0">
                <a:latin typeface="Times New Roman" pitchFamily="18" charset="0"/>
                <a:cs typeface="Times New Roman" pitchFamily="18" charset="0"/>
                <a:hlinkClick r:id="rId29" tooltip="Gustave Flaubert"/>
              </a:rPr>
              <a:t>Gustave Flaubert</a:t>
            </a:r>
            <a:r>
              <a:rPr lang="fr-FR" dirty="0" smtClean="0">
                <a:latin typeface="Times New Roman" pitchFamily="18" charset="0"/>
                <a:cs typeface="Times New Roman" pitchFamily="18" charset="0"/>
              </a:rPr>
              <a:t> et à </a:t>
            </a:r>
            <a:r>
              <a:rPr lang="fr-FR" dirty="0" smtClean="0">
                <a:latin typeface="Times New Roman" pitchFamily="18" charset="0"/>
                <a:cs typeface="Times New Roman" pitchFamily="18" charset="0"/>
                <a:hlinkClick r:id="rId30" tooltip="Émile Zola"/>
              </a:rPr>
              <a:t>Émile Zola</a:t>
            </a:r>
            <a:r>
              <a:rPr lang="fr-FR" dirty="0" smtClean="0">
                <a:latin typeface="Times New Roman" pitchFamily="18" charset="0"/>
                <a:cs typeface="Times New Roman" pitchFamily="18" charset="0"/>
              </a:rPr>
              <a:t>, Guy de Maupassant a marqué la </a:t>
            </a:r>
            <a:r>
              <a:rPr lang="fr-FR" dirty="0" smtClean="0">
                <a:latin typeface="Times New Roman" pitchFamily="18" charset="0"/>
                <a:cs typeface="Times New Roman" pitchFamily="18" charset="0"/>
                <a:hlinkClick r:id="rId31" tooltip="Littérature française"/>
              </a:rPr>
              <a:t>littérature française</a:t>
            </a:r>
            <a:r>
              <a:rPr lang="fr-FR" dirty="0" smtClean="0">
                <a:latin typeface="Times New Roman" pitchFamily="18" charset="0"/>
                <a:cs typeface="Times New Roman" pitchFamily="18" charset="0"/>
              </a:rPr>
              <a:t> par ses six </a:t>
            </a:r>
            <a:r>
              <a:rPr lang="fr-FR" dirty="0" smtClean="0">
                <a:latin typeface="Times New Roman" pitchFamily="18" charset="0"/>
                <a:cs typeface="Times New Roman" pitchFamily="18" charset="0"/>
                <a:hlinkClick r:id="rId32" tooltip="Roman (littérature)"/>
              </a:rPr>
              <a:t>romans</a:t>
            </a:r>
            <a:r>
              <a:rPr lang="fr-FR" dirty="0" smtClean="0">
                <a:latin typeface="Times New Roman" pitchFamily="18" charset="0"/>
                <a:cs typeface="Times New Roman" pitchFamily="18" charset="0"/>
              </a:rPr>
              <a:t>, dont </a:t>
            </a:r>
            <a:r>
              <a:rPr lang="fr-FR" dirty="0" smtClean="0">
                <a:latin typeface="Times New Roman" pitchFamily="18" charset="0"/>
                <a:cs typeface="Times New Roman" pitchFamily="18" charset="0"/>
                <a:hlinkClick r:id="rId33" tooltip="Une vie (roman)"/>
              </a:rPr>
              <a:t>Une vie</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34" tooltip="1883 en littérature"/>
              </a:rPr>
              <a:t>1883</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35" tooltip="Bel-Ami"/>
              </a:rPr>
              <a:t>Bel-Ami</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36" tooltip="1885 en littérature"/>
              </a:rPr>
              <a:t>1885</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37" tooltip="Pierre et Jean"/>
              </a:rPr>
              <a:t>Pierre et Jean</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38" tooltip="1887 en littérature"/>
              </a:rPr>
              <a:t>1887</a:t>
            </a:r>
            <a:r>
              <a:rPr lang="fr-FR" dirty="0" smtClean="0">
                <a:latin typeface="Times New Roman" pitchFamily="18" charset="0"/>
                <a:cs typeface="Times New Roman" pitchFamily="18" charset="0"/>
              </a:rPr>
              <a:t>-</a:t>
            </a:r>
            <a:r>
              <a:rPr lang="fr-FR" dirty="0" smtClean="0">
                <a:latin typeface="Times New Roman" pitchFamily="18" charset="0"/>
                <a:cs typeface="Times New Roman" pitchFamily="18" charset="0"/>
                <a:hlinkClick r:id="rId39" tooltip="1888 en littérature"/>
              </a:rPr>
              <a:t>1888</a:t>
            </a:r>
            <a:r>
              <a:rPr lang="fr-FR" dirty="0" smtClean="0">
                <a:latin typeface="Times New Roman" pitchFamily="18" charset="0"/>
                <a:cs typeface="Times New Roman" pitchFamily="18" charset="0"/>
              </a:rPr>
              <a:t>, et surtout par ses </a:t>
            </a:r>
            <a:r>
              <a:rPr lang="fr-FR" dirty="0" smtClean="0">
                <a:latin typeface="Times New Roman" pitchFamily="18" charset="0"/>
                <a:cs typeface="Times New Roman" pitchFamily="18" charset="0"/>
                <a:hlinkClick r:id="rId40" tooltip="Nouvelle"/>
              </a:rPr>
              <a:t>nouvelles</a:t>
            </a:r>
            <a:r>
              <a:rPr lang="fr-FR" dirty="0" smtClean="0">
                <a:latin typeface="Times New Roman" pitchFamily="18" charset="0"/>
                <a:cs typeface="Times New Roman" pitchFamily="18" charset="0"/>
              </a:rPr>
              <a:t> (parfois intitulées </a:t>
            </a:r>
            <a:r>
              <a:rPr lang="fr-FR" dirty="0" smtClean="0">
                <a:latin typeface="Times New Roman" pitchFamily="18" charset="0"/>
                <a:cs typeface="Times New Roman" pitchFamily="18" charset="0"/>
                <a:hlinkClick r:id="rId41" tooltip="Conte"/>
              </a:rPr>
              <a:t>contes</a:t>
            </a:r>
            <a:r>
              <a:rPr lang="fr-FR" dirty="0" smtClean="0">
                <a:latin typeface="Times New Roman" pitchFamily="18" charset="0"/>
                <a:cs typeface="Times New Roman" pitchFamily="18" charset="0"/>
              </a:rPr>
              <a:t>) comme </a:t>
            </a:r>
            <a:r>
              <a:rPr lang="fr-FR" dirty="0" smtClean="0">
                <a:latin typeface="Times New Roman" pitchFamily="18" charset="0"/>
                <a:cs typeface="Times New Roman" pitchFamily="18" charset="0"/>
                <a:hlinkClick r:id="rId42" tooltip="Boule de suif"/>
              </a:rPr>
              <a:t>Boule de suif</a:t>
            </a: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43" tooltip="1880 en littérature"/>
              </a:rPr>
              <a:t>1880</a:t>
            </a:r>
            <a:r>
              <a:rPr lang="fr-FR" dirty="0" smtClean="0">
                <a:latin typeface="Times New Roman" pitchFamily="18" charset="0"/>
                <a:cs typeface="Times New Roman" pitchFamily="18" charset="0"/>
              </a:rPr>
              <a:t>, les </a:t>
            </a:r>
            <a:r>
              <a:rPr lang="fr-FR" dirty="0" smtClean="0">
                <a:latin typeface="Times New Roman" pitchFamily="18" charset="0"/>
                <a:cs typeface="Times New Roman" pitchFamily="18" charset="0"/>
                <a:hlinkClick r:id="rId44" tooltip="Contes de la bécasse"/>
              </a:rPr>
              <a:t>Contes de la bécasse</a:t>
            </a:r>
            <a:r>
              <a:rPr lang="fr-FR" dirty="0" smtClean="0">
                <a:latin typeface="Times New Roman" pitchFamily="18" charset="0"/>
                <a:cs typeface="Times New Roman" pitchFamily="18" charset="0"/>
              </a:rPr>
              <a:t> (1883) ou </a:t>
            </a:r>
            <a:r>
              <a:rPr lang="fr-FR" dirty="0" smtClean="0">
                <a:latin typeface="Times New Roman" pitchFamily="18" charset="0"/>
                <a:cs typeface="Times New Roman" pitchFamily="18" charset="0"/>
                <a:hlinkClick r:id="rId45" tooltip="Le Horla"/>
              </a:rPr>
              <a:t>Le </a:t>
            </a:r>
            <a:r>
              <a:rPr lang="fr-FR" dirty="0" err="1" smtClean="0">
                <a:latin typeface="Times New Roman" pitchFamily="18" charset="0"/>
                <a:cs typeface="Times New Roman" pitchFamily="18" charset="0"/>
                <a:hlinkClick r:id="rId45" tooltip="Le Horla"/>
              </a:rPr>
              <a:t>Horla</a:t>
            </a:r>
            <a:r>
              <a:rPr lang="fr-FR" dirty="0" smtClean="0">
                <a:latin typeface="Times New Roman" pitchFamily="18" charset="0"/>
                <a:cs typeface="Times New Roman" pitchFamily="18" charset="0"/>
              </a:rPr>
              <a:t> (1887).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Ces œuvres retiennent l’attention par leur force </a:t>
            </a:r>
            <a:r>
              <a:rPr lang="fr-FR" dirty="0" smtClean="0">
                <a:latin typeface="Times New Roman" pitchFamily="18" charset="0"/>
                <a:cs typeface="Times New Roman" pitchFamily="18" charset="0"/>
                <a:hlinkClick r:id="rId46" tooltip="Réalisme (littérature)"/>
              </a:rPr>
              <a:t>réaliste</a:t>
            </a:r>
            <a:r>
              <a:rPr lang="fr-FR" dirty="0" smtClean="0">
                <a:latin typeface="Times New Roman" pitchFamily="18" charset="0"/>
                <a:cs typeface="Times New Roman" pitchFamily="18" charset="0"/>
              </a:rPr>
              <a:t>, la présence importante du </a:t>
            </a:r>
            <a:r>
              <a:rPr lang="fr-FR" dirty="0" smtClean="0">
                <a:latin typeface="Times New Roman" pitchFamily="18" charset="0"/>
                <a:cs typeface="Times New Roman" pitchFamily="18" charset="0"/>
                <a:hlinkClick r:id="rId47" tooltip="Fantastique"/>
              </a:rPr>
              <a:t>fantastique</a:t>
            </a:r>
            <a:r>
              <a:rPr lang="fr-FR" dirty="0" smtClean="0">
                <a:latin typeface="Times New Roman" pitchFamily="18" charset="0"/>
                <a:cs typeface="Times New Roman" pitchFamily="18" charset="0"/>
              </a:rPr>
              <a:t> et par le </a:t>
            </a:r>
            <a:r>
              <a:rPr lang="fr-FR" dirty="0" smtClean="0">
                <a:latin typeface="Times New Roman" pitchFamily="18" charset="0"/>
                <a:cs typeface="Times New Roman" pitchFamily="18" charset="0"/>
                <a:hlinkClick r:id="rId48" tooltip="Pessimisme"/>
              </a:rPr>
              <a:t>pessimisme</a:t>
            </a:r>
            <a:r>
              <a:rPr lang="fr-FR" dirty="0" smtClean="0">
                <a:latin typeface="Times New Roman" pitchFamily="18" charset="0"/>
                <a:cs typeface="Times New Roman" pitchFamily="18" charset="0"/>
              </a:rPr>
              <a:t> qui s’en dégage le plus souvent, mais aussi par la maîtrise stylistique. </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La carrière littéraire de Maupassant se limite à une décennie — de 1880 à </a:t>
            </a:r>
            <a:r>
              <a:rPr lang="fr-FR" dirty="0" smtClean="0">
                <a:latin typeface="Times New Roman" pitchFamily="18" charset="0"/>
                <a:cs typeface="Times New Roman" pitchFamily="18" charset="0"/>
                <a:hlinkClick r:id="rId49" tooltip="1890 en littérature"/>
              </a:rPr>
              <a:t>1890</a:t>
            </a:r>
            <a:r>
              <a:rPr lang="fr-FR" dirty="0" smtClean="0">
                <a:latin typeface="Times New Roman" pitchFamily="18" charset="0"/>
                <a:cs typeface="Times New Roman" pitchFamily="18" charset="0"/>
              </a:rPr>
              <a:t> — avant qu’il ne sombre peu à peu dans la folie et ne meure peu avant ses quarante-trois ans. Reconnu de son vivant, il conserve un renom de premier plan, renouvelé encore par les nombreuses adaptations filmées de ses œuvres.</a:t>
            </a:r>
          </a:p>
        </p:txBody>
      </p:sp>
    </p:spTree>
    <p:custDataLst>
      <p:tags r:id="rId1"/>
    </p:custDataLst>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 calcmode="lin" valueType="num">
                                      <p:cBhvr additive="base">
                                        <p:cTn id="3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571480"/>
            <a:ext cx="7961538" cy="5221942"/>
          </a:xfrm>
          <a:prstGeom prst="rect">
            <a:avLst/>
          </a:prstGeom>
        </p:spPr>
        <p:txBody>
          <a:bodyPr wrap="square">
            <a:spAutoFit/>
          </a:bodyPr>
          <a:lstStyle/>
          <a:p>
            <a:pPr algn="just">
              <a:lnSpc>
                <a:spcPts val="2000"/>
              </a:lnSpc>
            </a:pP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La famille Maupassant, venue de </a:t>
            </a:r>
            <a:r>
              <a:rPr lang="fr-FR" dirty="0" smtClean="0">
                <a:latin typeface="Times New Roman" pitchFamily="18" charset="0"/>
                <a:cs typeface="Times New Roman" pitchFamily="18" charset="0"/>
                <a:hlinkClick r:id="rId3" tooltip="Lorraine"/>
              </a:rPr>
              <a:t>Lorraine</a:t>
            </a:r>
            <a:r>
              <a:rPr lang="fr-FR" dirty="0" smtClean="0">
                <a:latin typeface="Times New Roman" pitchFamily="18" charset="0"/>
                <a:cs typeface="Times New Roman" pitchFamily="18" charset="0"/>
              </a:rPr>
              <a:t>, s’est installée               en </a:t>
            </a:r>
            <a:r>
              <a:rPr lang="fr-FR" dirty="0" smtClean="0">
                <a:latin typeface="Times New Roman" pitchFamily="18" charset="0"/>
                <a:cs typeface="Times New Roman" pitchFamily="18" charset="0"/>
                <a:hlinkClick r:id="rId4" tooltip="Seine-Maritime"/>
              </a:rPr>
              <a:t>Seine-Inférieure</a:t>
            </a:r>
            <a:r>
              <a:rPr lang="fr-FR" dirty="0" smtClean="0">
                <a:latin typeface="Times New Roman" pitchFamily="18" charset="0"/>
                <a:cs typeface="Times New Roman" pitchFamily="18" charset="0"/>
              </a:rPr>
              <a:t>   (aujourd'hui Seine-Maritime) au milieu du XIXème siècle. Le père de Guy, Gustave de Maupassant (né Maupassant. Il a obtenu par décision du tribunal civil de </a:t>
            </a:r>
            <a:r>
              <a:rPr lang="fr-FR" dirty="0" smtClean="0">
                <a:latin typeface="Times New Roman" pitchFamily="18" charset="0"/>
                <a:cs typeface="Times New Roman" pitchFamily="18" charset="0"/>
                <a:hlinkClick r:id="rId5" tooltip="Rouen"/>
              </a:rPr>
              <a:t>Rouen</a:t>
            </a:r>
            <a:r>
              <a:rPr lang="fr-FR" dirty="0" smtClean="0">
                <a:latin typeface="Times New Roman" pitchFamily="18" charset="0"/>
                <a:cs typeface="Times New Roman" pitchFamily="18" charset="0"/>
              </a:rPr>
              <a:t>, le </a:t>
            </a:r>
            <a:r>
              <a:rPr lang="fr-FR" dirty="0" smtClean="0">
                <a:latin typeface="Times New Roman" pitchFamily="18" charset="0"/>
                <a:cs typeface="Times New Roman" pitchFamily="18" charset="0"/>
                <a:hlinkClick r:id="rId6" tooltip="9 juillet"/>
              </a:rPr>
              <a:t>9</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7" tooltip="Juillet 1846"/>
              </a:rPr>
              <a:t>juillet</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8" tooltip="1846"/>
              </a:rPr>
              <a:t>1846</a:t>
            </a:r>
            <a:r>
              <a:rPr lang="fr-FR" dirty="0" smtClean="0">
                <a:latin typeface="Times New Roman" pitchFamily="18" charset="0"/>
                <a:cs typeface="Times New Roman" pitchFamily="18" charset="0"/>
              </a:rPr>
              <a:t> le droit à la </a:t>
            </a:r>
            <a:r>
              <a:rPr lang="fr-FR" dirty="0" smtClean="0">
                <a:latin typeface="Times New Roman" pitchFamily="18" charset="0"/>
                <a:cs typeface="Times New Roman" pitchFamily="18" charset="0"/>
                <a:hlinkClick r:id="rId9" tooltip="Particule (onomastique)"/>
              </a:rPr>
              <a:t>particule</a:t>
            </a:r>
            <a:r>
              <a:rPr lang="fr-FR" dirty="0" smtClean="0">
                <a:latin typeface="Times New Roman" pitchFamily="18" charset="0"/>
                <a:cs typeface="Times New Roman" pitchFamily="18" charset="0"/>
                <a:hlinkClick r:id="rId10"/>
              </a:rPr>
              <a:t>3</a:t>
            </a:r>
            <a:r>
              <a:rPr lang="fr-FR" dirty="0" smtClean="0">
                <a:latin typeface="Times New Roman" pitchFamily="18" charset="0"/>
                <a:cs typeface="Times New Roman" pitchFamily="18" charset="0"/>
              </a:rPr>
              <a:t>), homme volage, a épousé en 1846 Laure Le Poitevin, une demoiselle de la bonne bourgeoisie.</a:t>
            </a:r>
          </a:p>
          <a:p>
            <a:pPr algn="just">
              <a:lnSpc>
                <a:spcPts val="2000"/>
              </a:lnSpc>
            </a:pPr>
            <a:r>
              <a:rPr lang="fr-FR" dirty="0" smtClean="0">
                <a:latin typeface="Times New Roman" pitchFamily="18" charset="0"/>
                <a:cs typeface="Times New Roman" pitchFamily="18" charset="0"/>
              </a:rPr>
              <a:t> </a:t>
            </a:r>
          </a:p>
          <a:p>
            <a:pPr algn="just">
              <a:lnSpc>
                <a:spcPts val="2000"/>
              </a:lnSpc>
            </a:pPr>
            <a:r>
              <a:rPr lang="fr-FR" dirty="0" smtClean="0">
                <a:latin typeface="Times New Roman" pitchFamily="18" charset="0"/>
                <a:cs typeface="Times New Roman" pitchFamily="18" charset="0"/>
              </a:rPr>
              <a:t>                Avec son frère </a:t>
            </a:r>
            <a:r>
              <a:rPr lang="fr-FR" dirty="0" smtClean="0">
                <a:latin typeface="Times New Roman" pitchFamily="18" charset="0"/>
                <a:cs typeface="Times New Roman" pitchFamily="18" charset="0"/>
                <a:hlinkClick r:id="rId11" tooltip="Alfred Le Poittevin"/>
              </a:rPr>
              <a:t>Alfred</a:t>
            </a:r>
            <a:r>
              <a:rPr lang="fr-FR" dirty="0" smtClean="0">
                <a:latin typeface="Times New Roman" pitchFamily="18" charset="0"/>
                <a:cs typeface="Times New Roman" pitchFamily="18" charset="0"/>
              </a:rPr>
              <a:t>, elle est l’amie de </a:t>
            </a:r>
            <a:r>
              <a:rPr lang="fr-FR" dirty="0" smtClean="0">
                <a:latin typeface="Times New Roman" pitchFamily="18" charset="0"/>
                <a:cs typeface="Times New Roman" pitchFamily="18" charset="0"/>
                <a:hlinkClick r:id="rId12" tooltip="Gustave Flaubert"/>
              </a:rPr>
              <a:t>Gustave Flaubert</a:t>
            </a:r>
            <a:r>
              <a:rPr lang="fr-FR" dirty="0" smtClean="0">
                <a:latin typeface="Times New Roman" pitchFamily="18" charset="0"/>
                <a:cs typeface="Times New Roman" pitchFamily="18" charset="0"/>
              </a:rPr>
              <a:t>, le fils d’un </a:t>
            </a:r>
            <a:r>
              <a:rPr lang="fr-FR" dirty="0" smtClean="0">
                <a:latin typeface="Times New Roman" pitchFamily="18" charset="0"/>
                <a:cs typeface="Times New Roman" pitchFamily="18" charset="0"/>
                <a:hlinkClick r:id="rId13" tooltip="Chirurgie"/>
              </a:rPr>
              <a:t>chirurgien</a:t>
            </a:r>
            <a:r>
              <a:rPr lang="fr-FR" dirty="0" smtClean="0">
                <a:latin typeface="Times New Roman" pitchFamily="18" charset="0"/>
                <a:cs typeface="Times New Roman" pitchFamily="18" charset="0"/>
              </a:rPr>
              <a:t> de </a:t>
            </a:r>
            <a:r>
              <a:rPr lang="fr-FR" dirty="0" smtClean="0">
                <a:latin typeface="Times New Roman" pitchFamily="18" charset="0"/>
                <a:cs typeface="Times New Roman" pitchFamily="18" charset="0"/>
                <a:hlinkClick r:id="rId5" tooltip="Rouen"/>
              </a:rPr>
              <a:t>Rouen</a:t>
            </a:r>
            <a:r>
              <a:rPr lang="fr-FR" dirty="0" smtClean="0">
                <a:latin typeface="Times New Roman" pitchFamily="18" charset="0"/>
                <a:cs typeface="Times New Roman" pitchFamily="18" charset="0"/>
              </a:rPr>
              <a:t>, qui devait exercer une certaine influence sur la vie de son fils. Elle fut une femme d’une culture littéraire peu commune, aimant beaucoup les classiques, particulièrement </a:t>
            </a:r>
            <a:r>
              <a:rPr lang="fr-FR" dirty="0" smtClean="0">
                <a:latin typeface="Times New Roman" pitchFamily="18" charset="0"/>
                <a:cs typeface="Times New Roman" pitchFamily="18" charset="0"/>
                <a:hlinkClick r:id="rId14" tooltip="William Shakespeare"/>
              </a:rPr>
              <a:t>Shakespeare</a:t>
            </a:r>
            <a:r>
              <a:rPr lang="fr-FR" dirty="0" smtClean="0">
                <a:latin typeface="Times New Roman" pitchFamily="18" charset="0"/>
                <a:cs typeface="Times New Roman" pitchFamily="18" charset="0"/>
              </a:rPr>
              <a:t>. En 1854, la famille s’installe au château Blanc de </a:t>
            </a:r>
            <a:r>
              <a:rPr lang="fr-FR" dirty="0" err="1" smtClean="0">
                <a:latin typeface="Times New Roman" pitchFamily="18" charset="0"/>
                <a:cs typeface="Times New Roman" pitchFamily="18" charset="0"/>
                <a:hlinkClick r:id="rId15" tooltip="Grainville-Ymauville"/>
              </a:rPr>
              <a:t>Grainville</a:t>
            </a:r>
            <a:r>
              <a:rPr lang="fr-FR" dirty="0" smtClean="0">
                <a:latin typeface="Times New Roman" pitchFamily="18" charset="0"/>
                <a:cs typeface="Times New Roman" pitchFamily="18" charset="0"/>
                <a:hlinkClick r:id="rId15" tooltip="Grainville-Ymauville"/>
              </a:rPr>
              <a:t>-</a:t>
            </a:r>
            <a:r>
              <a:rPr lang="fr-FR" dirty="0" err="1" smtClean="0">
                <a:latin typeface="Times New Roman" pitchFamily="18" charset="0"/>
                <a:cs typeface="Times New Roman" pitchFamily="18" charset="0"/>
                <a:hlinkClick r:id="rId15" tooltip="Grainville-Ymauville"/>
              </a:rPr>
              <a:t>Ymauville</a:t>
            </a:r>
            <a:r>
              <a:rPr lang="fr-FR" dirty="0" smtClean="0">
                <a:latin typeface="Times New Roman" pitchFamily="18" charset="0"/>
                <a:cs typeface="Times New Roman" pitchFamily="18" charset="0"/>
              </a:rPr>
              <a:t>, près du </a:t>
            </a:r>
            <a:r>
              <a:rPr lang="fr-FR" dirty="0" smtClean="0">
                <a:latin typeface="Times New Roman" pitchFamily="18" charset="0"/>
                <a:cs typeface="Times New Roman" pitchFamily="18" charset="0"/>
                <a:hlinkClick r:id="rId16" tooltip="Le Havre"/>
              </a:rPr>
              <a:t>Havre</a:t>
            </a:r>
            <a:r>
              <a:rPr lang="fr-FR" dirty="0" smtClean="0">
                <a:latin typeface="Times New Roman" pitchFamily="18" charset="0"/>
                <a:cs typeface="Times New Roman" pitchFamily="18" charset="0"/>
              </a:rPr>
              <a:t>.</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En 1856 naît Hervé, le frère cadet de Guy. En 1859, Gustave de Maupassant trouve un emploi à la banque </a:t>
            </a:r>
            <a:r>
              <a:rPr lang="fr-FR" dirty="0" err="1" smtClean="0">
                <a:latin typeface="Times New Roman" pitchFamily="18" charset="0"/>
                <a:cs typeface="Times New Roman" pitchFamily="18" charset="0"/>
              </a:rPr>
              <a:t>Stolz</a:t>
            </a:r>
            <a:r>
              <a:rPr lang="fr-FR" dirty="0" smtClean="0">
                <a:latin typeface="Times New Roman" pitchFamily="18" charset="0"/>
                <a:cs typeface="Times New Roman" pitchFamily="18" charset="0"/>
              </a:rPr>
              <a:t> à </a:t>
            </a:r>
            <a:r>
              <a:rPr lang="fr-FR" dirty="0" smtClean="0">
                <a:latin typeface="Times New Roman" pitchFamily="18" charset="0"/>
                <a:cs typeface="Times New Roman" pitchFamily="18" charset="0"/>
                <a:hlinkClick r:id="rId17" tooltip="Paris"/>
              </a:rPr>
              <a:t>Paris</a:t>
            </a:r>
            <a:r>
              <a:rPr lang="fr-FR" dirty="0" smtClean="0">
                <a:latin typeface="Times New Roman" pitchFamily="18" charset="0"/>
                <a:cs typeface="Times New Roman" pitchFamily="18" charset="0"/>
              </a:rPr>
              <a:t>, Guy est scolarisé au lycée impérial Napoléon (</a:t>
            </a:r>
            <a:r>
              <a:rPr lang="fr-FR" dirty="0" smtClean="0">
                <a:latin typeface="Times New Roman" pitchFamily="18" charset="0"/>
                <a:cs typeface="Times New Roman" pitchFamily="18" charset="0"/>
                <a:hlinkClick r:id="rId18" tooltip="Lycée Henri-IV"/>
              </a:rPr>
              <a:t>lycée Henri-IV</a:t>
            </a:r>
            <a:r>
              <a:rPr lang="fr-FR" dirty="0" smtClean="0">
                <a:latin typeface="Times New Roman" pitchFamily="18" charset="0"/>
                <a:cs typeface="Times New Roman" pitchFamily="18" charset="0"/>
              </a:rPr>
              <a:t>). Séparée de son mari volage </a:t>
            </a:r>
            <a:r>
              <a:rPr lang="fr-FR" dirty="0" err="1" smtClean="0">
                <a:latin typeface="Times New Roman" pitchFamily="18" charset="0"/>
                <a:cs typeface="Times New Roman" pitchFamily="18" charset="0"/>
              </a:rPr>
              <a:t>en</a:t>
            </a:r>
            <a:r>
              <a:rPr lang="fr-FR" dirty="0" err="1" smtClean="0">
                <a:latin typeface="Times New Roman" pitchFamily="18" charset="0"/>
                <a:cs typeface="Times New Roman" pitchFamily="18" charset="0"/>
                <a:hlinkClick r:id="rId19" tooltip="Décembre"/>
              </a:rPr>
              <a:t>décembre</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20" tooltip="1860"/>
              </a:rPr>
              <a:t>1860</a:t>
            </a:r>
            <a:r>
              <a:rPr lang="fr-FR" dirty="0" smtClean="0">
                <a:latin typeface="Times New Roman" pitchFamily="18" charset="0"/>
                <a:cs typeface="Times New Roman" pitchFamily="18" charset="0"/>
              </a:rPr>
              <a:t>, Laure s'installe avec ses deux fils à </a:t>
            </a:r>
            <a:r>
              <a:rPr lang="fr-FR" dirty="0" smtClean="0">
                <a:latin typeface="Times New Roman" pitchFamily="18" charset="0"/>
                <a:cs typeface="Times New Roman" pitchFamily="18" charset="0"/>
                <a:hlinkClick r:id="rId21" tooltip="Étretat"/>
              </a:rPr>
              <a:t>Étretat</a:t>
            </a:r>
            <a:r>
              <a:rPr lang="fr-FR" dirty="0" smtClean="0">
                <a:latin typeface="Times New Roman" pitchFamily="18" charset="0"/>
                <a:cs typeface="Times New Roman" pitchFamily="18" charset="0"/>
              </a:rPr>
              <a:t> (elle survivra à ses deux fils, comme leur père).</a:t>
            </a:r>
          </a:p>
          <a:p>
            <a:pPr algn="just">
              <a:lnSpc>
                <a:spcPts val="2000"/>
              </a:lnSpc>
            </a:pPr>
            <a:endParaRPr lang="fr-FR" b="1" dirty="0" smtClean="0">
              <a:latin typeface="Times New Roman" pitchFamily="18" charset="0"/>
              <a:cs typeface="Times New Roman" pitchFamily="18" charset="0"/>
            </a:endParaRPr>
          </a:p>
          <a:p>
            <a:pPr algn="just">
              <a:lnSpc>
                <a:spcPts val="2000"/>
              </a:lnSpc>
            </a:pPr>
            <a:endParaRPr lang="fr-FR" b="1" dirty="0" smtClean="0">
              <a:solidFill>
                <a:schemeClr val="accent1">
                  <a:lumMod val="75000"/>
                </a:schemeClr>
              </a:solidFill>
            </a:endParaRPr>
          </a:p>
          <a:p>
            <a:pPr algn="just">
              <a:lnSpc>
                <a:spcPts val="2000"/>
              </a:lnSpc>
            </a:pPr>
            <a:endParaRPr lang="fr-FR" b="1" dirty="0" smtClean="0">
              <a:solidFill>
                <a:schemeClr val="accent1">
                  <a:lumMod val="75000"/>
                </a:schemeClr>
              </a:solidFill>
            </a:endParaRPr>
          </a:p>
        </p:txBody>
      </p:sp>
    </p:spTree>
    <p:custDataLst>
      <p:tags r:id="rId1"/>
    </p:custDataLst>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Rectangle 1"/>
          <p:cNvSpPr/>
          <p:nvPr/>
        </p:nvSpPr>
        <p:spPr>
          <a:xfrm>
            <a:off x="571472" y="214290"/>
            <a:ext cx="7929618" cy="6042680"/>
          </a:xfrm>
          <a:prstGeom prst="rect">
            <a:avLst/>
          </a:prstGeom>
        </p:spPr>
        <p:txBody>
          <a:bodyPr wrap="square">
            <a:spAutoFit/>
          </a:bodyPr>
          <a:lstStyle/>
          <a:p>
            <a:pPr algn="just">
              <a:lnSpc>
                <a:spcPts val="2000"/>
              </a:lnSpc>
            </a:pPr>
            <a:endParaRPr lang="fr-FR" b="1" dirty="0" smtClean="0">
              <a:latin typeface="Times New Roman" pitchFamily="18" charset="0"/>
              <a:cs typeface="Times New Roman" pitchFamily="18" charset="0"/>
            </a:endParaRPr>
          </a:p>
          <a:p>
            <a:pPr algn="just">
              <a:lnSpc>
                <a:spcPts val="2000"/>
              </a:lnSpc>
            </a:pP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À treize ans, il est pensionnaire de l'Institution ecclésiastique d'</a:t>
            </a:r>
            <a:r>
              <a:rPr lang="fr-FR" dirty="0" smtClean="0">
                <a:latin typeface="Times New Roman" pitchFamily="18" charset="0"/>
                <a:cs typeface="Times New Roman" pitchFamily="18" charset="0"/>
                <a:hlinkClick r:id="rId3" tooltip="Yvetot"/>
              </a:rPr>
              <a:t>Yvetot</a:t>
            </a:r>
            <a:r>
              <a:rPr lang="fr-FR" dirty="0" smtClean="0">
                <a:latin typeface="Times New Roman" pitchFamily="18" charset="0"/>
                <a:cs typeface="Times New Roman" pitchFamily="18" charset="0"/>
              </a:rPr>
              <a:t>, selon le souhait de sa mère. C’est en ces lieux qu’il commence à versifier. De sa première éducation </a:t>
            </a:r>
            <a:r>
              <a:rPr lang="fr-FR" dirty="0" smtClean="0">
                <a:latin typeface="Times New Roman" pitchFamily="18" charset="0"/>
                <a:cs typeface="Times New Roman" pitchFamily="18" charset="0"/>
                <a:hlinkClick r:id="rId4" tooltip="Catholicisme"/>
              </a:rPr>
              <a:t>catholique</a:t>
            </a:r>
            <a:r>
              <a:rPr lang="fr-FR" dirty="0" smtClean="0">
                <a:latin typeface="Times New Roman" pitchFamily="18" charset="0"/>
                <a:cs typeface="Times New Roman" pitchFamily="18" charset="0"/>
              </a:rPr>
              <a:t>, il conservera une hostilité marquée envers la </a:t>
            </a:r>
            <a:r>
              <a:rPr lang="fr-FR" dirty="0" smtClean="0">
                <a:latin typeface="Times New Roman" pitchFamily="18" charset="0"/>
                <a:cs typeface="Times New Roman" pitchFamily="18" charset="0"/>
                <a:hlinkClick r:id="rId5" tooltip="Religion"/>
              </a:rPr>
              <a:t>religion</a:t>
            </a:r>
            <a:r>
              <a:rPr lang="fr-FR" dirty="0" smtClean="0">
                <a:latin typeface="Times New Roman" pitchFamily="18" charset="0"/>
                <a:cs typeface="Times New Roman" pitchFamily="18" charset="0"/>
              </a:rPr>
              <a:t> ; il finira par se faire renvoyer. Il est alors inscrit au </a:t>
            </a:r>
            <a:r>
              <a:rPr lang="fr-FR" dirty="0" smtClean="0">
                <a:latin typeface="Times New Roman" pitchFamily="18" charset="0"/>
                <a:cs typeface="Times New Roman" pitchFamily="18" charset="0"/>
                <a:hlinkClick r:id="rId6" tooltip="Lycée Corneille (Rouen)"/>
              </a:rPr>
              <a:t>lycée de Rouen</a:t>
            </a:r>
            <a:r>
              <a:rPr lang="fr-FR" dirty="0" smtClean="0">
                <a:latin typeface="Times New Roman" pitchFamily="18" charset="0"/>
                <a:cs typeface="Times New Roman" pitchFamily="18" charset="0"/>
              </a:rPr>
              <a:t>, où il se montre bon élève, s’adonnant à la </a:t>
            </a:r>
            <a:r>
              <a:rPr lang="fr-FR" dirty="0" smtClean="0">
                <a:latin typeface="Times New Roman" pitchFamily="18" charset="0"/>
                <a:cs typeface="Times New Roman" pitchFamily="18" charset="0"/>
                <a:hlinkClick r:id="rId7" tooltip="Poésie"/>
              </a:rPr>
              <a:t>poésie</a:t>
            </a:r>
            <a:r>
              <a:rPr lang="fr-FR" dirty="0" smtClean="0">
                <a:latin typeface="Times New Roman" pitchFamily="18" charset="0"/>
                <a:cs typeface="Times New Roman" pitchFamily="18" charset="0"/>
              </a:rPr>
              <a:t> et participant beaucoup aux pièces de </a:t>
            </a:r>
            <a:r>
              <a:rPr lang="fr-FR" dirty="0" smtClean="0">
                <a:latin typeface="Times New Roman" pitchFamily="18" charset="0"/>
                <a:cs typeface="Times New Roman" pitchFamily="18" charset="0"/>
                <a:hlinkClick r:id="rId8" tooltip="Théâtre"/>
              </a:rPr>
              <a:t>théâtre</a:t>
            </a:r>
            <a:r>
              <a:rPr lang="fr-FR" dirty="0" smtClean="0">
                <a:latin typeface="Times New Roman" pitchFamily="18" charset="0"/>
                <a:cs typeface="Times New Roman" pitchFamily="18" charset="0"/>
              </a:rPr>
              <a:t>.</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À cette époque, il côtoie </a:t>
            </a:r>
            <a:r>
              <a:rPr lang="fr-FR" dirty="0" smtClean="0">
                <a:latin typeface="Times New Roman" pitchFamily="18" charset="0"/>
                <a:cs typeface="Times New Roman" pitchFamily="18" charset="0"/>
                <a:hlinkClick r:id="rId9" tooltip="Louis Bouilhet"/>
              </a:rPr>
              <a:t>Louis Bouilhet</a:t>
            </a:r>
            <a:r>
              <a:rPr lang="fr-FR" dirty="0" smtClean="0">
                <a:latin typeface="Times New Roman" pitchFamily="18" charset="0"/>
                <a:cs typeface="Times New Roman" pitchFamily="18" charset="0"/>
              </a:rPr>
              <a:t> et surtout </a:t>
            </a:r>
            <a:r>
              <a:rPr lang="fr-FR" dirty="0" smtClean="0">
                <a:latin typeface="Times New Roman" pitchFamily="18" charset="0"/>
                <a:cs typeface="Times New Roman" pitchFamily="18" charset="0"/>
                <a:hlinkClick r:id="rId10" tooltip="Gustave Flaubert"/>
              </a:rPr>
              <a:t>Gustave Flaubert</a:t>
            </a:r>
            <a:r>
              <a:rPr lang="fr-FR" dirty="0" smtClean="0">
                <a:latin typeface="Times New Roman" pitchFamily="18" charset="0"/>
                <a:cs typeface="Times New Roman" pitchFamily="18" charset="0"/>
              </a:rPr>
              <a:t>, dont il devient le disciple. En 1868 en vacances à </a:t>
            </a:r>
            <a:r>
              <a:rPr lang="fr-FR" dirty="0" smtClean="0">
                <a:latin typeface="Times New Roman" pitchFamily="18" charset="0"/>
                <a:cs typeface="Times New Roman" pitchFamily="18" charset="0"/>
                <a:hlinkClick r:id="rId11" tooltip="Étretat"/>
              </a:rPr>
              <a:t>Étretat</a:t>
            </a:r>
            <a:r>
              <a:rPr lang="fr-FR" dirty="0" smtClean="0">
                <a:latin typeface="Times New Roman" pitchFamily="18" charset="0"/>
                <a:cs typeface="Times New Roman" pitchFamily="18" charset="0"/>
              </a:rPr>
              <a:t>, il sauve de la noyade le poète anglais décadent </a:t>
            </a:r>
            <a:r>
              <a:rPr lang="fr-FR" dirty="0" smtClean="0">
                <a:latin typeface="Times New Roman" pitchFamily="18" charset="0"/>
                <a:cs typeface="Times New Roman" pitchFamily="18" charset="0"/>
                <a:hlinkClick r:id="rId12" tooltip="Algernon Swinburne"/>
              </a:rPr>
              <a:t>Charles </a:t>
            </a:r>
            <a:r>
              <a:rPr lang="fr-FR" dirty="0" err="1" smtClean="0">
                <a:latin typeface="Times New Roman" pitchFamily="18" charset="0"/>
                <a:cs typeface="Times New Roman" pitchFamily="18" charset="0"/>
                <a:hlinkClick r:id="rId12" tooltip="Algernon Swinburne"/>
              </a:rPr>
              <a:t>Algernon</a:t>
            </a:r>
            <a:r>
              <a:rPr lang="fr-FR" dirty="0" smtClean="0">
                <a:latin typeface="Times New Roman" pitchFamily="18" charset="0"/>
                <a:cs typeface="Times New Roman" pitchFamily="18" charset="0"/>
                <a:hlinkClick r:id="rId12" tooltip="Algernon Swinburne"/>
              </a:rPr>
              <a:t> Swinburne</a:t>
            </a:r>
            <a:r>
              <a:rPr lang="fr-FR" dirty="0" smtClean="0">
                <a:latin typeface="Times New Roman" pitchFamily="18" charset="0"/>
                <a:cs typeface="Times New Roman" pitchFamily="18" charset="0"/>
              </a:rPr>
              <a:t> qui l'invite à dîner en remerciement pour son courage. Il voit à cette occasion une main coupée (il en tirera la nouvelle La Main d'écorché). </a:t>
            </a:r>
            <a:r>
              <a:rPr lang="fr-FR" dirty="0" smtClean="0">
                <a:latin typeface="Times New Roman" pitchFamily="18" charset="0"/>
                <a:cs typeface="Times New Roman" pitchFamily="18" charset="0"/>
                <a:hlinkClick r:id="rId13" tooltip="Baccalauréat en France"/>
              </a:rPr>
              <a:t>Bachelier</a:t>
            </a:r>
            <a:r>
              <a:rPr lang="fr-FR" dirty="0" smtClean="0">
                <a:latin typeface="Times New Roman" pitchFamily="18" charset="0"/>
                <a:cs typeface="Times New Roman" pitchFamily="18" charset="0"/>
              </a:rPr>
              <a:t> des lettres en 1869, il part étudier le </a:t>
            </a:r>
            <a:r>
              <a:rPr lang="fr-FR" dirty="0" smtClean="0">
                <a:latin typeface="Times New Roman" pitchFamily="18" charset="0"/>
                <a:cs typeface="Times New Roman" pitchFamily="18" charset="0"/>
                <a:hlinkClick r:id="rId14" tooltip="Droit"/>
              </a:rPr>
              <a:t>droit</a:t>
            </a:r>
            <a:r>
              <a:rPr lang="fr-FR" dirty="0" smtClean="0">
                <a:latin typeface="Times New Roman" pitchFamily="18" charset="0"/>
                <a:cs typeface="Times New Roman" pitchFamily="18" charset="0"/>
              </a:rPr>
              <a:t> à </a:t>
            </a:r>
            <a:r>
              <a:rPr lang="fr-FR" dirty="0" smtClean="0">
                <a:latin typeface="Times New Roman" pitchFamily="18" charset="0"/>
                <a:cs typeface="Times New Roman" pitchFamily="18" charset="0"/>
                <a:hlinkClick r:id="rId15" tooltip="Paris"/>
              </a:rPr>
              <a:t>Paris</a:t>
            </a:r>
            <a:r>
              <a:rPr lang="fr-FR" dirty="0" smtClean="0">
                <a:latin typeface="Times New Roman" pitchFamily="18" charset="0"/>
                <a:cs typeface="Times New Roman" pitchFamily="18" charset="0"/>
              </a:rPr>
              <a:t> sur le conseil de sa mère et de Flaubert. La guerre qui s'annonce va contrarier ces plans.</a:t>
            </a:r>
          </a:p>
          <a:p>
            <a:pPr algn="just">
              <a:lnSpc>
                <a:spcPts val="2000"/>
              </a:lnSpc>
            </a:pPr>
            <a:endParaRPr lang="fr-FR" dirty="0" smtClean="0">
              <a:latin typeface="Times New Roman" pitchFamily="18" charset="0"/>
              <a:cs typeface="Times New Roman" pitchFamily="18" charset="0"/>
            </a:endParaRPr>
          </a:p>
          <a:p>
            <a:pPr algn="just">
              <a:lnSpc>
                <a:spcPts val="2000"/>
              </a:lnSpc>
            </a:pPr>
            <a:r>
              <a:rPr lang="fr-FR" dirty="0" smtClean="0">
                <a:latin typeface="Times New Roman" pitchFamily="18" charset="0"/>
                <a:cs typeface="Times New Roman" pitchFamily="18" charset="0"/>
              </a:rPr>
              <a:t>	En </a:t>
            </a:r>
            <a:r>
              <a:rPr lang="fr-FR" dirty="0" smtClean="0">
                <a:latin typeface="Times New Roman" pitchFamily="18" charset="0"/>
                <a:cs typeface="Times New Roman" pitchFamily="18" charset="0"/>
                <a:hlinkClick r:id="rId16" tooltip="1870"/>
              </a:rPr>
              <a:t>1870</a:t>
            </a:r>
            <a:r>
              <a:rPr lang="fr-FR" dirty="0" smtClean="0">
                <a:latin typeface="Times New Roman" pitchFamily="18" charset="0"/>
                <a:cs typeface="Times New Roman" pitchFamily="18" charset="0"/>
              </a:rPr>
              <a:t>, il s’enrôle comme volontaire lors de la </a:t>
            </a:r>
            <a:r>
              <a:rPr lang="fr-FR" dirty="0" smtClean="0">
                <a:latin typeface="Times New Roman" pitchFamily="18" charset="0"/>
                <a:cs typeface="Times New Roman" pitchFamily="18" charset="0"/>
                <a:hlinkClick r:id="rId17" tooltip="Guerre franco-allemande de 1870"/>
              </a:rPr>
              <a:t>guerre franco-prussienne</a:t>
            </a:r>
            <a:r>
              <a:rPr lang="fr-FR" dirty="0" smtClean="0">
                <a:latin typeface="Times New Roman" pitchFamily="18" charset="0"/>
                <a:cs typeface="Times New Roman" pitchFamily="18" charset="0"/>
              </a:rPr>
              <a:t>. Affecté d’abord dans les services d’intendance puis dans l’</a:t>
            </a:r>
            <a:r>
              <a:rPr lang="fr-FR" dirty="0" smtClean="0">
                <a:latin typeface="Times New Roman" pitchFamily="18" charset="0"/>
                <a:cs typeface="Times New Roman" pitchFamily="18" charset="0"/>
                <a:hlinkClick r:id="rId18" tooltip="Artillerie"/>
              </a:rPr>
              <a:t>artillerie</a:t>
            </a:r>
            <a:r>
              <a:rPr lang="fr-FR" dirty="0" smtClean="0">
                <a:latin typeface="Times New Roman" pitchFamily="18" charset="0"/>
                <a:cs typeface="Times New Roman" pitchFamily="18" charset="0"/>
              </a:rPr>
              <a:t>, il participe à la retraite des armées normandes devant l’avancée allemande. Après la guerre, il paie un remplaçant pour achever à sa place son service militaire</a:t>
            </a:r>
            <a:r>
              <a:rPr lang="fr-FR" dirty="0" smtClean="0">
                <a:latin typeface="Times New Roman" pitchFamily="18" charset="0"/>
                <a:cs typeface="Times New Roman" pitchFamily="18" charset="0"/>
                <a:hlinkClick r:id="rId19"/>
              </a:rPr>
              <a:t>5</a:t>
            </a:r>
            <a:r>
              <a:rPr lang="fr-FR" dirty="0" smtClean="0">
                <a:latin typeface="Times New Roman" pitchFamily="18" charset="0"/>
                <a:cs typeface="Times New Roman" pitchFamily="18" charset="0"/>
              </a:rPr>
              <a:t> et quitte la </a:t>
            </a:r>
            <a:r>
              <a:rPr lang="fr-FR" dirty="0" smtClean="0">
                <a:latin typeface="Times New Roman" pitchFamily="18" charset="0"/>
                <a:cs typeface="Times New Roman" pitchFamily="18" charset="0"/>
                <a:hlinkClick r:id="rId20" tooltip="Normandie"/>
              </a:rPr>
              <a:t>Normandie</a:t>
            </a:r>
            <a:r>
              <a:rPr lang="fr-FR" dirty="0" smtClean="0">
                <a:latin typeface="Times New Roman" pitchFamily="18" charset="0"/>
                <a:cs typeface="Times New Roman" pitchFamily="18" charset="0"/>
              </a:rPr>
              <a:t> pour s'installer durablement à Paris.</a:t>
            </a:r>
          </a:p>
          <a:p>
            <a:pPr algn="just">
              <a:lnSpc>
                <a:spcPts val="2160"/>
              </a:lnSpc>
            </a:pPr>
            <a:endParaRPr lang="fr-FR" dirty="0" smtClean="0">
              <a:solidFill>
                <a:schemeClr val="accent1">
                  <a:lumMod val="75000"/>
                </a:schemeClr>
              </a:solidFill>
              <a:latin typeface="Times New Roman" pitchFamily="18" charset="0"/>
              <a:cs typeface="Times New Roman" pitchFamily="18" charset="0"/>
            </a:endParaRPr>
          </a:p>
          <a:p>
            <a:pPr algn="just">
              <a:lnSpc>
                <a:spcPts val="2160"/>
              </a:lnSpc>
            </a:pPr>
            <a:endParaRPr lang="fr-FR" b="1" dirty="0" smtClean="0">
              <a:solidFill>
                <a:schemeClr val="accent1">
                  <a:lumMod val="75000"/>
                </a:schemeClr>
              </a:solidFill>
              <a:latin typeface="Times New Roman" pitchFamily="18" charset="0"/>
              <a:cs typeface="Times New Roman" pitchFamily="18" charset="0"/>
            </a:endParaRPr>
          </a:p>
        </p:txBody>
      </p:sp>
    </p:spTree>
    <p:custDataLst>
      <p:tags r:id="rId1"/>
    </p:custDataLst>
  </p:cSld>
  <p:clrMapOvr>
    <a:masterClrMapping/>
  </p:clrMapOvr>
  <p:transition spd="slow"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20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20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fade">
                                      <p:cBhvr>
                                        <p:cTn id="17"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034" y="857232"/>
            <a:ext cx="8136904" cy="4670509"/>
          </a:xfrm>
          <a:prstGeom prst="rect">
            <a:avLst/>
          </a:prstGeom>
        </p:spPr>
        <p:txBody>
          <a:bodyPr wrap="square">
            <a:spAutoFit/>
          </a:bodyPr>
          <a:lstStyle/>
          <a:p>
            <a:pPr algn="just">
              <a:lnSpc>
                <a:spcPts val="2100"/>
              </a:lnSpc>
            </a:pPr>
            <a:r>
              <a:rPr lang="fr-FR" b="1" dirty="0" smtClean="0">
                <a:solidFill>
                  <a:schemeClr val="accent1">
                    <a:lumMod val="75000"/>
                  </a:schemeClr>
                </a:solidFill>
                <a:latin typeface="Times New Roman" pitchFamily="18" charset="0"/>
                <a:cs typeface="Times New Roman" pitchFamily="18" charset="0"/>
              </a:rPr>
              <a:t>          	</a:t>
            </a:r>
            <a:r>
              <a:rPr lang="fr-FR" dirty="0" smtClean="0">
                <a:latin typeface="Times New Roman" pitchFamily="18" charset="0"/>
                <a:cs typeface="Times New Roman" pitchFamily="18" charset="0"/>
              </a:rPr>
              <a:t>À Paris, Guy de Maupassant passe dix années comme commis d’abord au ministère de la Marine, puis au ministère de l’Instruction publique où il est transféré en 1878 grâce à Flaubert ; il y restera jusqu'en 1882. Le soir, il travaille d'arrache-pied à ses travaux littéraires. En février 1875, il publie son premier conte, La Main écorchée, sous le pseudonyme de Joseph Prunier, dans L'Almanach lorrain de </a:t>
            </a:r>
            <a:r>
              <a:rPr lang="fr-FR" dirty="0" smtClean="0">
                <a:latin typeface="Times New Roman" pitchFamily="18" charset="0"/>
                <a:cs typeface="Times New Roman" pitchFamily="18" charset="0"/>
                <a:hlinkClick r:id="rId3" tooltip="Pont-à-Mousson"/>
              </a:rPr>
              <a:t>Pont-à-Mousson</a:t>
            </a:r>
            <a:r>
              <a:rPr lang="fr-FR" dirty="0" smtClean="0">
                <a:latin typeface="Times New Roman" pitchFamily="18" charset="0"/>
                <a:cs typeface="Times New Roman" pitchFamily="18" charset="0"/>
              </a:rPr>
              <a:t> et Le Bulletin Français publie le</a:t>
            </a:r>
            <a:r>
              <a:rPr lang="fr-FR" dirty="0" smtClean="0">
                <a:latin typeface="Times New Roman" pitchFamily="18" charset="0"/>
                <a:cs typeface="Times New Roman" pitchFamily="18" charset="0"/>
                <a:hlinkClick r:id="rId4" tooltip="10 mars"/>
              </a:rPr>
              <a:t>10</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5" tooltip="Mars 1876"/>
              </a:rPr>
              <a:t>mars</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6" tooltip="1876"/>
              </a:rPr>
              <a:t>1876</a:t>
            </a:r>
            <a:r>
              <a:rPr lang="fr-FR" dirty="0" smtClean="0">
                <a:latin typeface="Times New Roman" pitchFamily="18" charset="0"/>
                <a:cs typeface="Times New Roman" pitchFamily="18" charset="0"/>
              </a:rPr>
              <a:t>, sous la signature de Guy de Valmont son conte En canot.</a:t>
            </a:r>
          </a:p>
          <a:p>
            <a:pPr algn="just">
              <a:lnSpc>
                <a:spcPts val="2100"/>
              </a:lnSpc>
            </a:pPr>
            <a:endParaRPr lang="fr-FR" dirty="0" smtClean="0">
              <a:latin typeface="Times New Roman" pitchFamily="18" charset="0"/>
              <a:cs typeface="Times New Roman" pitchFamily="18" charset="0"/>
            </a:endParaRPr>
          </a:p>
          <a:p>
            <a:pPr algn="just">
              <a:lnSpc>
                <a:spcPts val="2100"/>
              </a:lnSpc>
            </a:pPr>
            <a:r>
              <a:rPr lang="fr-FR" dirty="0" smtClean="0">
                <a:latin typeface="Times New Roman" pitchFamily="18" charset="0"/>
                <a:cs typeface="Times New Roman" pitchFamily="18" charset="0"/>
              </a:rPr>
              <a:t>	En octobre 1876, à </a:t>
            </a:r>
            <a:r>
              <a:rPr lang="fr-FR" dirty="0" smtClean="0">
                <a:latin typeface="Times New Roman" pitchFamily="18" charset="0"/>
                <a:cs typeface="Times New Roman" pitchFamily="18" charset="0"/>
                <a:hlinkClick r:id="rId7" tooltip="Catulle Mendès"/>
              </a:rPr>
              <a:t>Catulle Mendès</a:t>
            </a:r>
            <a:r>
              <a:rPr lang="fr-FR" dirty="0" smtClean="0">
                <a:latin typeface="Times New Roman" pitchFamily="18" charset="0"/>
                <a:cs typeface="Times New Roman" pitchFamily="18" charset="0"/>
              </a:rPr>
              <a:t> qui l'approche pour devenir </a:t>
            </a:r>
            <a:r>
              <a:rPr lang="fr-FR" dirty="0" smtClean="0">
                <a:latin typeface="Times New Roman" pitchFamily="18" charset="0"/>
                <a:cs typeface="Times New Roman" pitchFamily="18" charset="0"/>
                <a:hlinkClick r:id="rId8" tooltip="Franc-maçonnerie"/>
              </a:rPr>
              <a:t>franc-maçon</a:t>
            </a:r>
            <a:r>
              <a:rPr lang="fr-FR" dirty="0" smtClean="0">
                <a:latin typeface="Times New Roman" pitchFamily="18" charset="0"/>
                <a:cs typeface="Times New Roman" pitchFamily="18" charset="0"/>
              </a:rPr>
              <a:t>, Maupassant répond : « ... Je veux n'être jamais lié à aucun parti politique, quel qu'il soit, à aucune religion, à aucune secte, à aucune école ; ne jamais entrer dans aucune association professant certaines doctrines, ne m'incliner devant aucun dogme, devant aucune prime et aucun principe, et cela uniquement pour conserver le droit d'en dire du mal. ». </a:t>
            </a:r>
          </a:p>
          <a:p>
            <a:pPr algn="just">
              <a:lnSpc>
                <a:spcPts val="2100"/>
              </a:lnSpc>
            </a:pPr>
            <a:endParaRPr lang="fr-FR" dirty="0" smtClean="0">
              <a:latin typeface="Times New Roman" pitchFamily="18" charset="0"/>
              <a:cs typeface="Times New Roman" pitchFamily="18" charset="0"/>
            </a:endParaRPr>
          </a:p>
          <a:p>
            <a:pPr algn="just">
              <a:lnSpc>
                <a:spcPts val="2100"/>
              </a:lnSpc>
            </a:pPr>
            <a:r>
              <a:rPr lang="fr-FR" dirty="0" smtClean="0">
                <a:latin typeface="Times New Roman" pitchFamily="18" charset="0"/>
                <a:cs typeface="Times New Roman" pitchFamily="18" charset="0"/>
              </a:rPr>
              <a:t>	Fin janvier 1877, le romancier russe </a:t>
            </a:r>
            <a:r>
              <a:rPr lang="fr-FR" dirty="0" smtClean="0">
                <a:latin typeface="Times New Roman" pitchFamily="18" charset="0"/>
                <a:cs typeface="Times New Roman" pitchFamily="18" charset="0"/>
                <a:hlinkClick r:id="rId9" tooltip="Tourgueniev"/>
              </a:rPr>
              <a:t>Tourgueniev</a:t>
            </a:r>
            <a:r>
              <a:rPr lang="fr-FR" dirty="0" smtClean="0">
                <a:latin typeface="Times New Roman" pitchFamily="18" charset="0"/>
                <a:cs typeface="Times New Roman" pitchFamily="18" charset="0"/>
              </a:rPr>
              <a:t> le rencontre et le trouve tout décati. Le diagnostic tombe : </a:t>
            </a:r>
            <a:r>
              <a:rPr lang="fr-FR" dirty="0" smtClean="0">
                <a:latin typeface="Times New Roman" pitchFamily="18" charset="0"/>
                <a:cs typeface="Times New Roman" pitchFamily="18" charset="0"/>
                <a:hlinkClick r:id="rId10" tooltip="Syphilis"/>
              </a:rPr>
              <a:t>syphilis</a:t>
            </a:r>
            <a:r>
              <a:rPr lang="fr-FR" dirty="0" smtClean="0">
                <a:latin typeface="Times New Roman" pitchFamily="18" charset="0"/>
                <a:cs typeface="Times New Roman" pitchFamily="18" charset="0"/>
              </a:rPr>
              <a:t>. </a:t>
            </a:r>
            <a:endParaRPr lang="fr-FR" dirty="0" smtClean="0">
              <a:solidFill>
                <a:schemeClr val="accent1">
                  <a:lumMod val="75000"/>
                </a:schemeClr>
              </a:solidFill>
              <a:latin typeface="Times New Roman" pitchFamily="18" charset="0"/>
              <a:cs typeface="Times New Roman" pitchFamily="18" charset="0"/>
            </a:endParaRPr>
          </a:p>
        </p:txBody>
      </p:sp>
    </p:spTree>
    <p:custDataLst>
      <p:tags r:id="rId1"/>
    </p:custDataLst>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Rectangle 1"/>
          <p:cNvSpPr/>
          <p:nvPr/>
        </p:nvSpPr>
        <p:spPr>
          <a:xfrm>
            <a:off x="571472" y="428604"/>
            <a:ext cx="8001056" cy="6194003"/>
          </a:xfrm>
          <a:prstGeom prst="rect">
            <a:avLst/>
          </a:prstGeom>
        </p:spPr>
        <p:txBody>
          <a:bodyPr wrap="square">
            <a:spAutoFit/>
          </a:bodyPr>
          <a:lstStyle/>
          <a:p>
            <a:pPr algn="just">
              <a:lnSpc>
                <a:spcPts val="2100"/>
              </a:lnSpc>
            </a:pPr>
            <a:r>
              <a:rPr lang="fr-FR"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Cette maladie — il en mourra — ne cessera d'empoisonner l'existence du jeune homme, même s'il s'en gausse alors :</a:t>
            </a:r>
          </a:p>
          <a:p>
            <a:pPr algn="just">
              <a:lnSpc>
                <a:spcPts val="2100"/>
              </a:lnSpc>
            </a:pPr>
            <a:r>
              <a:rPr lang="fr-FR" dirty="0" smtClean="0">
                <a:latin typeface="Times New Roman" pitchFamily="18" charset="0"/>
                <a:cs typeface="Times New Roman" pitchFamily="18" charset="0"/>
              </a:rPr>
              <a:t> « J'ai la vérole ! enfin la vraie, pas la misérable chaude-pisse, pas l'ecclésiastique </a:t>
            </a:r>
            <a:r>
              <a:rPr lang="fr-FR" dirty="0" err="1" smtClean="0">
                <a:latin typeface="Times New Roman" pitchFamily="18" charset="0"/>
                <a:cs typeface="Times New Roman" pitchFamily="18" charset="0"/>
              </a:rPr>
              <a:t>christalline</a:t>
            </a:r>
            <a:r>
              <a:rPr lang="fr-FR" dirty="0" smtClean="0">
                <a:latin typeface="Times New Roman" pitchFamily="18" charset="0"/>
                <a:cs typeface="Times New Roman" pitchFamily="18" charset="0"/>
              </a:rPr>
              <a:t>, pas les bourgeoises crêtes de coq, les légumineux choux-fleurs, non, non, la grande vérole, celle dont est mort François Ier. Et j'en suis fier, malheur, et je méprise par-dessus tout les bourgeois. Alléluia, j'ai la vérole, par conséquent, je n'ai plus peur de l'attraper ! ...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Pendant huit ans, de </a:t>
            </a:r>
            <a:r>
              <a:rPr lang="fr-FR" dirty="0" smtClean="0">
                <a:latin typeface="Times New Roman" pitchFamily="18" charset="0"/>
                <a:cs typeface="Times New Roman" pitchFamily="18" charset="0"/>
                <a:hlinkClick r:id="rId3" tooltip="1872"/>
              </a:rPr>
              <a:t>1872</a:t>
            </a:r>
            <a:r>
              <a:rPr lang="fr-FR" dirty="0" smtClean="0">
                <a:latin typeface="Times New Roman" pitchFamily="18" charset="0"/>
                <a:cs typeface="Times New Roman" pitchFamily="18" charset="0"/>
              </a:rPr>
              <a:t> à </a:t>
            </a:r>
            <a:r>
              <a:rPr lang="fr-FR" dirty="0" smtClean="0">
                <a:latin typeface="Times New Roman" pitchFamily="18" charset="0"/>
                <a:cs typeface="Times New Roman" pitchFamily="18" charset="0"/>
                <a:hlinkClick r:id="rId4" tooltip="1880"/>
              </a:rPr>
              <a:t>1880</a:t>
            </a:r>
            <a:r>
              <a:rPr lang="fr-FR" dirty="0" smtClean="0">
                <a:latin typeface="Times New Roman" pitchFamily="18" charset="0"/>
                <a:cs typeface="Times New Roman" pitchFamily="18" charset="0"/>
              </a:rPr>
              <a:t>, sa distraction fut le canotage sur la </a:t>
            </a:r>
            <a:r>
              <a:rPr lang="fr-FR" dirty="0" smtClean="0">
                <a:latin typeface="Times New Roman" pitchFamily="18" charset="0"/>
                <a:cs typeface="Times New Roman" pitchFamily="18" charset="0"/>
                <a:hlinkClick r:id="rId5" tooltip="Seine"/>
              </a:rPr>
              <a:t>Seine</a:t>
            </a:r>
            <a:r>
              <a:rPr lang="fr-FR" dirty="0" smtClean="0">
                <a:latin typeface="Times New Roman" pitchFamily="18" charset="0"/>
                <a:cs typeface="Times New Roman" pitchFamily="18" charset="0"/>
              </a:rPr>
              <a:t>, toujours en galante compagnie, le dimanche, et pendant les vacances. </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Il va à </a:t>
            </a:r>
            <a:r>
              <a:rPr lang="fr-FR" dirty="0" smtClean="0">
                <a:latin typeface="Times New Roman" pitchFamily="18" charset="0"/>
                <a:cs typeface="Times New Roman" pitchFamily="18" charset="0"/>
                <a:hlinkClick r:id="rId6" tooltip="Bezons"/>
              </a:rPr>
              <a:t>Bezons</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hlinkClick r:id="rId7" tooltip="Argenteuil (Val-d'Oise)"/>
              </a:rPr>
              <a:t>Argenteuil</a:t>
            </a:r>
            <a:r>
              <a:rPr lang="fr-FR" dirty="0" err="1" smtClean="0">
                <a:latin typeface="Times New Roman" pitchFamily="18" charset="0"/>
                <a:cs typeface="Times New Roman" pitchFamily="18" charset="0"/>
              </a:rPr>
              <a:t>,</a:t>
            </a:r>
            <a:r>
              <a:rPr lang="fr-FR" dirty="0" err="1" smtClean="0">
                <a:latin typeface="Times New Roman" pitchFamily="18" charset="0"/>
                <a:cs typeface="Times New Roman" pitchFamily="18" charset="0"/>
                <a:hlinkClick r:id="rId8" tooltip="Sartrouville"/>
              </a:rPr>
              <a:t>Sartrouville</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9" tooltip="Chatou"/>
              </a:rPr>
              <a:t>Chatou</a:t>
            </a:r>
            <a:r>
              <a:rPr lang="fr-FR" dirty="0" smtClean="0">
                <a:latin typeface="Times New Roman" pitchFamily="18" charset="0"/>
                <a:cs typeface="Times New Roman" pitchFamily="18" charset="0"/>
              </a:rPr>
              <a:t>, </a:t>
            </a:r>
            <a:r>
              <a:rPr lang="fr-FR" dirty="0" smtClean="0">
                <a:latin typeface="Times New Roman" pitchFamily="18" charset="0"/>
                <a:cs typeface="Times New Roman" pitchFamily="18" charset="0"/>
                <a:hlinkClick r:id="rId10" tooltip="Bougival"/>
              </a:rPr>
              <a:t>Bougival</a:t>
            </a:r>
            <a:r>
              <a:rPr lang="fr-FR" dirty="0" smtClean="0">
                <a:latin typeface="Times New Roman" pitchFamily="18" charset="0"/>
                <a:cs typeface="Times New Roman" pitchFamily="18" charset="0"/>
              </a:rPr>
              <a:t> et le plus souvent se rend à l’auberge Poulin à Bezons, à la </a:t>
            </a:r>
            <a:r>
              <a:rPr lang="fr-FR" dirty="0" smtClean="0">
                <a:latin typeface="Times New Roman" pitchFamily="18" charset="0"/>
                <a:cs typeface="Times New Roman" pitchFamily="18" charset="0"/>
                <a:hlinkClick r:id="rId11" tooltip="Maison Fournaise"/>
              </a:rPr>
              <a:t>Maison Fournaise</a:t>
            </a:r>
            <a:r>
              <a:rPr lang="fr-FR" dirty="0" smtClean="0">
                <a:latin typeface="Times New Roman" pitchFamily="18" charset="0"/>
                <a:cs typeface="Times New Roman" pitchFamily="18" charset="0"/>
              </a:rPr>
              <a:t> à Chatou et à </a:t>
            </a:r>
            <a:r>
              <a:rPr lang="fr-FR" dirty="0" smtClean="0">
                <a:latin typeface="Times New Roman" pitchFamily="18" charset="0"/>
                <a:cs typeface="Times New Roman" pitchFamily="18" charset="0"/>
                <a:hlinkClick r:id="rId12" tooltip="La Grenouillère (lieu)"/>
              </a:rPr>
              <a:t>La Grenouillère</a:t>
            </a:r>
            <a:r>
              <a:rPr lang="fr-FR" dirty="0" smtClean="0">
                <a:latin typeface="Times New Roman" pitchFamily="18" charset="0"/>
                <a:cs typeface="Times New Roman" pitchFamily="18" charset="0"/>
              </a:rPr>
              <a:t>, un radeau-établissement de bains située face à </a:t>
            </a:r>
            <a:r>
              <a:rPr lang="fr-FR" dirty="0" smtClean="0">
                <a:latin typeface="Times New Roman" pitchFamily="18" charset="0"/>
                <a:cs typeface="Times New Roman" pitchFamily="18" charset="0"/>
                <a:hlinkClick r:id="rId13" tooltip="Croissy-sur-Seine"/>
              </a:rPr>
              <a:t>Croissy-sur-Seine</a:t>
            </a:r>
            <a:r>
              <a:rPr lang="fr-FR" dirty="0" smtClean="0">
                <a:latin typeface="Times New Roman" pitchFamily="18" charset="0"/>
                <a:cs typeface="Times New Roman" pitchFamily="18" charset="0"/>
              </a:rPr>
              <a:t>.</a:t>
            </a:r>
          </a:p>
          <a:p>
            <a:pPr algn="just">
              <a:lnSpc>
                <a:spcPts val="2160"/>
              </a:lnSpc>
            </a:pPr>
            <a:endParaRPr lang="fr-FR" dirty="0" smtClean="0">
              <a:latin typeface="Times New Roman" pitchFamily="18" charset="0"/>
              <a:cs typeface="Times New Roman" pitchFamily="18" charset="0"/>
            </a:endParaRPr>
          </a:p>
          <a:p>
            <a:pPr algn="just">
              <a:lnSpc>
                <a:spcPts val="2160"/>
              </a:lnSpc>
            </a:pPr>
            <a:r>
              <a:rPr lang="fr-FR" dirty="0" smtClean="0">
                <a:latin typeface="Times New Roman" pitchFamily="18" charset="0"/>
                <a:cs typeface="Times New Roman" pitchFamily="18" charset="0"/>
              </a:rPr>
              <a:t> 	En compagnie de ses amis, « Tomahawk » (Henri </a:t>
            </a:r>
            <a:r>
              <a:rPr lang="fr-FR" dirty="0" err="1" smtClean="0">
                <a:latin typeface="Times New Roman" pitchFamily="18" charset="0"/>
                <a:cs typeface="Times New Roman" pitchFamily="18" charset="0"/>
              </a:rPr>
              <a:t>Brainne</a:t>
            </a:r>
            <a:r>
              <a:rPr lang="fr-FR" dirty="0" smtClean="0">
                <a:latin typeface="Times New Roman" pitchFamily="18" charset="0"/>
                <a:cs typeface="Times New Roman" pitchFamily="18" charset="0"/>
              </a:rPr>
              <a:t>), « Petit Bleu » (Léon Fontaine), « Hadji » (Albert de Joinville), et « La </a:t>
            </a:r>
            <a:r>
              <a:rPr lang="fr-FR" dirty="0" err="1" smtClean="0">
                <a:latin typeface="Times New Roman" pitchFamily="18" charset="0"/>
                <a:cs typeface="Times New Roman" pitchFamily="18" charset="0"/>
              </a:rPr>
              <a:t>Tôque</a:t>
            </a:r>
            <a:r>
              <a:rPr lang="fr-FR" dirty="0" smtClean="0">
                <a:latin typeface="Times New Roman" pitchFamily="18" charset="0"/>
                <a:cs typeface="Times New Roman" pitchFamily="18" charset="0"/>
              </a:rPr>
              <a:t> » (Robert </a:t>
            </a:r>
            <a:r>
              <a:rPr lang="fr-FR" dirty="0" err="1" smtClean="0">
                <a:latin typeface="Times New Roman" pitchFamily="18" charset="0"/>
                <a:cs typeface="Times New Roman" pitchFamily="18" charset="0"/>
              </a:rPr>
              <a:t>Pinchon</a:t>
            </a:r>
            <a:r>
              <a:rPr lang="fr-FR" dirty="0" smtClean="0">
                <a:latin typeface="Times New Roman" pitchFamily="18" charset="0"/>
                <a:cs typeface="Times New Roman" pitchFamily="18" charset="0"/>
              </a:rPr>
              <a:t>), Maupassant forme une joyeuse confrérie, et emmène en promenade des filles dociles sur la </a:t>
            </a:r>
            <a:r>
              <a:rPr lang="fr-FR" dirty="0" smtClean="0">
                <a:latin typeface="Times New Roman" pitchFamily="18" charset="0"/>
                <a:cs typeface="Times New Roman" pitchFamily="18" charset="0"/>
                <a:hlinkClick r:id="rId14" tooltip="Yole"/>
              </a:rPr>
              <a:t>yole</a:t>
            </a:r>
            <a:r>
              <a:rPr lang="fr-FR" dirty="0" smtClean="0">
                <a:latin typeface="Times New Roman" pitchFamily="18" charset="0"/>
                <a:cs typeface="Times New Roman" pitchFamily="18" charset="0"/>
              </a:rPr>
              <a:t> achetée en commun et baptisée </a:t>
            </a:r>
            <a:r>
              <a:rPr lang="fr-FR" dirty="0" smtClean="0">
                <a:latin typeface="Times New Roman" pitchFamily="18" charset="0"/>
                <a:cs typeface="Times New Roman" pitchFamily="18" charset="0"/>
                <a:hlinkClick r:id="rId15" tooltip="wikt:feuille de rose"/>
              </a:rPr>
              <a:t>Feuille de rose</a:t>
            </a:r>
            <a:r>
              <a:rPr lang="fr-FR" dirty="0" smtClean="0">
                <a:latin typeface="Times New Roman" pitchFamily="18" charset="0"/>
                <a:cs typeface="Times New Roman" pitchFamily="18" charset="0"/>
                <a:hlinkClick r:id="rId16"/>
              </a:rPr>
              <a:t>14</a:t>
            </a:r>
            <a:r>
              <a:rPr lang="fr-FR" dirty="0" smtClean="0">
                <a:latin typeface="Times New Roman" pitchFamily="18" charset="0"/>
                <a:cs typeface="Times New Roman" pitchFamily="18" charset="0"/>
              </a:rPr>
              <a:t>. </a:t>
            </a:r>
            <a:endParaRPr lang="fr-FR" dirty="0" smtClean="0"/>
          </a:p>
          <a:p>
            <a:endParaRPr lang="fr-FR" dirty="0" smtClean="0">
              <a:solidFill>
                <a:schemeClr val="accent1">
                  <a:lumMod val="75000"/>
                </a:schemeClr>
              </a:solidFill>
            </a:endParaRPr>
          </a:p>
          <a:p>
            <a:endParaRPr lang="fr-FR" b="1" dirty="0" smtClean="0">
              <a:solidFill>
                <a:schemeClr val="accent1">
                  <a:lumMod val="75000"/>
                </a:schemeClr>
              </a:solidFill>
            </a:endParaRPr>
          </a:p>
          <a:p>
            <a:endParaRPr lang="fr-FR" b="1" dirty="0" smtClean="0">
              <a:solidFill>
                <a:schemeClr val="accent1">
                  <a:lumMod val="75000"/>
                </a:schemeClr>
              </a:solidFill>
            </a:endParaRPr>
          </a:p>
        </p:txBody>
      </p:sp>
    </p:spTree>
    <p:custDataLst>
      <p:tags r:id="rId1"/>
    </p:custDataLst>
  </p:cSld>
  <p:clrMapOvr>
    <a:masterClrMapping/>
  </p:clrMapOvr>
  <p:transition spd="slow" advClick="0" advTm="5000">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 calcmode="lin" valueType="num">
                                      <p:cBhvr additive="base">
                                        <p:cTn id="3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
</p:tagLst>
</file>

<file path=ppt/tags/tag2.xml><?xml version="1.0" encoding="utf-8"?>
<p:tagLst xmlns:a="http://schemas.openxmlformats.org/drawingml/2006/main" xmlns:r="http://schemas.openxmlformats.org/officeDocument/2006/relationships" xmlns:p="http://schemas.openxmlformats.org/presentationml/2006/main">
  <p:tag name="TIMING" val="|0.3|2.1|3.5|1.2|0.9|2.5|2.7"/>
</p:tagLst>
</file>

<file path=ppt/tags/tag3.xml><?xml version="1.0" encoding="utf-8"?>
<p:tagLst xmlns:a="http://schemas.openxmlformats.org/drawingml/2006/main" xmlns:r="http://schemas.openxmlformats.org/officeDocument/2006/relationships" xmlns:p="http://schemas.openxmlformats.org/presentationml/2006/main">
  <p:tag name="TIMING" val="|1.3|1.4|1.2|2.5"/>
</p:tagLst>
</file>

<file path=ppt/tags/tag4.xml><?xml version="1.0" encoding="utf-8"?>
<p:tagLst xmlns:a="http://schemas.openxmlformats.org/drawingml/2006/main" xmlns:r="http://schemas.openxmlformats.org/officeDocument/2006/relationships" xmlns:p="http://schemas.openxmlformats.org/presentationml/2006/main">
  <p:tag name="TIMING" val="|0.9|0.9|0.8|0.9|0.9"/>
</p:tagLst>
</file>

<file path=ppt/tags/tag5.xml><?xml version="1.0" encoding="utf-8"?>
<p:tagLst xmlns:a="http://schemas.openxmlformats.org/drawingml/2006/main" xmlns:r="http://schemas.openxmlformats.org/officeDocument/2006/relationships" xmlns:p="http://schemas.openxmlformats.org/presentationml/2006/main">
  <p:tag name="TIMING" val="|1.5|4.3|1|1.3|0.7|1.8"/>
</p:tagLst>
</file>

<file path=ppt/tags/tag6.xml><?xml version="1.0" encoding="utf-8"?>
<p:tagLst xmlns:a="http://schemas.openxmlformats.org/drawingml/2006/main" xmlns:r="http://schemas.openxmlformats.org/officeDocument/2006/relationships" xmlns:p="http://schemas.openxmlformats.org/presentationml/2006/main">
  <p:tag name="TIMING" val="|2.8"/>
</p:tagLst>
</file>

<file path=ppt/tags/tag7.xml><?xml version="1.0" encoding="utf-8"?>
<p:tagLst xmlns:a="http://schemas.openxmlformats.org/drawingml/2006/main" xmlns:r="http://schemas.openxmlformats.org/officeDocument/2006/relationships" xmlns:p="http://schemas.openxmlformats.org/presentationml/2006/main">
  <p:tag name="TIMING" val="|0.4|2.4|1|0.7"/>
</p:tagLst>
</file>

<file path=ppt/tags/tag8.xml><?xml version="1.0" encoding="utf-8"?>
<p:tagLst xmlns:a="http://schemas.openxmlformats.org/drawingml/2006/main" xmlns:r="http://schemas.openxmlformats.org/officeDocument/2006/relationships" xmlns:p="http://schemas.openxmlformats.org/presentationml/2006/main">
  <p:tag name="TIMING" val="|0.7|0.9|0.8"/>
</p:tagLst>
</file>

<file path=ppt/tags/tag9.xml><?xml version="1.0" encoding="utf-8"?>
<p:tagLst xmlns:a="http://schemas.openxmlformats.org/drawingml/2006/main" xmlns:r="http://schemas.openxmlformats.org/officeDocument/2006/relationships" xmlns:p="http://schemas.openxmlformats.org/presentationml/2006/main">
  <p:tag name="TIMING" val="|1|1.2|1|1.2|0.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1071</TotalTime>
  <Words>524</Words>
  <Application>Microsoft Office PowerPoint</Application>
  <PresentationFormat>Affichage à l'écran (4:3)</PresentationFormat>
  <Paragraphs>172</Paragraphs>
  <Slides>34</Slides>
  <Notes>1</Notes>
  <HiddenSlides>0</HiddenSlides>
  <MMClips>1</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Oriel</vt:lpstr>
      <vt:lpstr>analyse sur la nouvelle aux champs  &amp;  Guy de Maupassant</vt:lpstr>
      <vt:lpstr>LE CONTEXTE DU 19ÈME SIÈCLE:  LA VARIÉTÉ LITTÉRAIRE DU XVIIIE SIÈCLE</vt:lpstr>
      <vt:lpstr>Diapositive 3</vt:lpstr>
      <vt:lpstr>Diapositive 4</vt:lpstr>
      <vt:lpstr>    LA BIOGRAPHIE : GUY DE MAUPASSANT </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QU'EST CE QU'UNE NOUVELLE ? </vt:lpstr>
      <vt:lpstr>     LES CARACTÉRISTIQUES D'UNE NOUVELLE </vt:lpstr>
      <vt:lpstr>Diapositive 26</vt:lpstr>
      <vt:lpstr>les différents types de nouvelles </vt:lpstr>
      <vt:lpstr>« Aux champs » : le rythme du récit</vt:lpstr>
      <vt:lpstr>Titre de la nouvelle : Aux champs.</vt:lpstr>
      <vt:lpstr>Les personnages principaux de la nouvelle: Aux champs</vt:lpstr>
      <vt:lpstr>Diapositive 31</vt:lpstr>
      <vt:lpstr>Résumé de la nouvelle</vt:lpstr>
      <vt:lpstr>Diapositive 33</vt:lpstr>
      <vt:lpstr>Diapositive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ASUS</cp:lastModifiedBy>
  <cp:revision>106</cp:revision>
  <dcterms:created xsi:type="dcterms:W3CDTF">2014-10-08T14:22:35Z</dcterms:created>
  <dcterms:modified xsi:type="dcterms:W3CDTF">2014-10-12T22:19:18Z</dcterms:modified>
</cp:coreProperties>
</file>